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73" r:id="rId10"/>
    <p:sldId id="274" r:id="rId11"/>
    <p:sldId id="288" r:id="rId12"/>
    <p:sldId id="276" r:id="rId13"/>
    <p:sldId id="277" r:id="rId14"/>
    <p:sldId id="275" r:id="rId15"/>
    <p:sldId id="268" r:id="rId16"/>
    <p:sldId id="271" r:id="rId17"/>
    <p:sldId id="269" r:id="rId18"/>
    <p:sldId id="270" r:id="rId19"/>
    <p:sldId id="272" r:id="rId20"/>
    <p:sldId id="282" r:id="rId21"/>
    <p:sldId id="278" r:id="rId22"/>
    <p:sldId id="290" r:id="rId23"/>
    <p:sldId id="279" r:id="rId24"/>
    <p:sldId id="280" r:id="rId25"/>
    <p:sldId id="281" r:id="rId26"/>
    <p:sldId id="284" r:id="rId27"/>
    <p:sldId id="285" r:id="rId28"/>
    <p:sldId id="283" r:id="rId29"/>
    <p:sldId id="286" r:id="rId30"/>
    <p:sldId id="289" r:id="rId31"/>
    <p:sldId id="287" r:id="rId32"/>
    <p:sldId id="26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28F-15A1-442B-9EF0-9216153AE1D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118-9D96-466A-84C9-D4A4AA04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28F-15A1-442B-9EF0-9216153AE1D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118-9D96-466A-84C9-D4A4AA04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28F-15A1-442B-9EF0-9216153AE1D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118-9D96-466A-84C9-D4A4AA04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28F-15A1-442B-9EF0-9216153AE1D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118-9D96-466A-84C9-D4A4AA04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28F-15A1-442B-9EF0-9216153AE1D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118-9D96-466A-84C9-D4A4AA04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28F-15A1-442B-9EF0-9216153AE1D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118-9D96-466A-84C9-D4A4AA04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28F-15A1-442B-9EF0-9216153AE1D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118-9D96-466A-84C9-D4A4AA04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28F-15A1-442B-9EF0-9216153AE1D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118-9D96-466A-84C9-D4A4AA04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28F-15A1-442B-9EF0-9216153AE1D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118-9D96-466A-84C9-D4A4AA04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28F-15A1-442B-9EF0-9216153AE1D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118-9D96-466A-84C9-D4A4AA04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28F-15A1-442B-9EF0-9216153AE1D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118-9D96-466A-84C9-D4A4AA04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8928F-15A1-442B-9EF0-9216153AE1D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79118-9D96-466A-84C9-D4A4AA047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ovi.sad@jazas.rs" TargetMode="External"/><Relationship Id="rId2" Type="http://schemas.openxmlformats.org/officeDocument/2006/relationships/hyperlink" Target="mailto:aidsinfo@jazas.r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r.wikipedia.org/wiki/%D0%95%D0%BD%D0%B3%D0%BB%D0%B5%D1%81%D0%BA%D0%B8_%D1%98%D0%B5%D0%B7%D0%B8%D0%BA" TargetMode="External"/><Relationship Id="rId2" Type="http://schemas.openxmlformats.org/officeDocument/2006/relationships/hyperlink" Target="http://sr.wikipedia.org/wiki/%D0%A4%D1%80%D0%B0%D0%BD%D1%86%D1%83%D1%81%D0%BA%D0%B8_%D1%98%D0%B5%D0%B7%D0%B8%D0%BA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eksual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39318"/>
            <a:ext cx="8610600" cy="56291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dirty="0" smtClean="0">
                <a:solidFill>
                  <a:srgbClr val="FF0000"/>
                </a:solidFill>
              </a:rPr>
              <a:t>Prenosi se 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581399" cy="4691063"/>
          </a:xfrm>
        </p:spPr>
        <p:txBody>
          <a:bodyPr>
            <a:normAutofit fontScale="92500" lnSpcReduction="20000"/>
          </a:bodyPr>
          <a:lstStyle/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sz="2800" u="sng" dirty="0" smtClean="0"/>
              <a:t>upotrebom nesterilnih špriceva i igala</a:t>
            </a:r>
          </a:p>
          <a:p>
            <a:endParaRPr lang="sr-Latn-CS" sz="2800" dirty="0" smtClean="0"/>
          </a:p>
          <a:p>
            <a:r>
              <a:rPr lang="sr-Latn-CS" sz="2800" dirty="0" smtClean="0"/>
              <a:t>( intravenski narkomani  - jedan špric koristi </a:t>
            </a:r>
          </a:p>
          <a:p>
            <a:r>
              <a:rPr lang="sr-Latn-CS" sz="2800" dirty="0" smtClean="0"/>
              <a:t>više osoba)</a:t>
            </a:r>
          </a:p>
          <a:p>
            <a:endParaRPr lang="sr-Latn-CS" sz="2800" dirty="0" smtClean="0"/>
          </a:p>
          <a:p>
            <a:r>
              <a:rPr lang="sr-Latn-CS" sz="2800" dirty="0" smtClean="0"/>
              <a:t>U zdravstvenim ustanovama se oni nakon upotrebe bacaju.</a:t>
            </a:r>
            <a:endParaRPr lang="en-US" sz="2800" dirty="0"/>
          </a:p>
        </p:txBody>
      </p:sp>
      <p:pic>
        <p:nvPicPr>
          <p:cNvPr id="4098" name="Picture 2" descr="C:\Documents and Settings\KARTOTEKA\Desktop\sida 1\SIDA\aid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95690"/>
            <a:ext cx="4114800" cy="3407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3200" dirty="0" smtClean="0">
                <a:solidFill>
                  <a:srgbClr val="FF0000"/>
                </a:solidFill>
              </a:rPr>
              <a:t>Može se preneti i sa zaražene majke na</a:t>
            </a:r>
            <a:br>
              <a:rPr lang="sr-Latn-CS" sz="3200" dirty="0" smtClean="0">
                <a:solidFill>
                  <a:srgbClr val="FF0000"/>
                </a:solidFill>
              </a:rPr>
            </a:br>
            <a:r>
              <a:rPr lang="sr-Latn-CS" sz="3200" dirty="0" smtClean="0">
                <a:solidFill>
                  <a:srgbClr val="FF0000"/>
                </a:solidFill>
              </a:rPr>
              <a:t>- plod tokom trudnoće ili</a:t>
            </a:r>
            <a:br>
              <a:rPr lang="sr-Latn-CS" sz="3200" dirty="0" smtClean="0">
                <a:solidFill>
                  <a:srgbClr val="FF0000"/>
                </a:solidFill>
              </a:rPr>
            </a:br>
            <a:r>
              <a:rPr lang="sr-Latn-CS" sz="3200" dirty="0" smtClean="0">
                <a:solidFill>
                  <a:srgbClr val="FF0000"/>
                </a:solidFill>
              </a:rPr>
              <a:t>-  bebu tokom dojenja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trudnic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399" y="1905000"/>
            <a:ext cx="4681105" cy="4191000"/>
          </a:xfrm>
          <a:prstGeom prst="rect">
            <a:avLst/>
          </a:prstGeom>
        </p:spPr>
      </p:pic>
      <p:pic>
        <p:nvPicPr>
          <p:cNvPr id="6" name="Content Placeholder 5" descr="beb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5000" y="2209800"/>
            <a:ext cx="303914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2800" dirty="0" smtClean="0">
                <a:solidFill>
                  <a:srgbClr val="FF0000"/>
                </a:solidFill>
              </a:rPr>
              <a:t>Dobrovoljno davanje krvi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sr-Latn-CS" sz="3600" dirty="0" smtClean="0"/>
          </a:p>
          <a:p>
            <a:r>
              <a:rPr lang="sr-Latn-CS" sz="3600" dirty="0" smtClean="0"/>
              <a:t>Krv se uzima sterilnim instrumentima za jednokratnu upotrebu.</a:t>
            </a:r>
            <a:endParaRPr lang="en-US" sz="3600" dirty="0"/>
          </a:p>
        </p:txBody>
      </p:sp>
      <p:pic>
        <p:nvPicPr>
          <p:cNvPr id="35842" name="Picture 2" descr="C:\Documents and Settings\KARTOTEKA\Desktop\sida 1\SIDA\Dobrovoljno-davanje-krv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776976"/>
            <a:ext cx="5111750" cy="4845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Transfuzija krvi je danas bezbedna.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dirty="0" smtClean="0"/>
              <a:t>Svaka krv se kontroliše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dirty="0" smtClean="0"/>
              <a:t>Svaka kesa se nakon kontrole obeležava i čuva u frižideru</a:t>
            </a:r>
            <a:endParaRPr lang="en-US" dirty="0"/>
          </a:p>
        </p:txBody>
      </p:sp>
      <p:pic>
        <p:nvPicPr>
          <p:cNvPr id="36866" name="Picture 2" descr="C:\Documents and Settings\KARTOTEKA\Desktop\sida 1\SIDA\kontrola krv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4041775" cy="3276600"/>
          </a:xfrm>
          <a:prstGeom prst="rect">
            <a:avLst/>
          </a:prstGeom>
          <a:noFill/>
        </p:spPr>
      </p:pic>
      <p:pic>
        <p:nvPicPr>
          <p:cNvPr id="36867" name="Picture 3" descr="C:\Documents and Settings\KARTOTEKA\Desktop\sida 1\SIDA\kes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90800"/>
            <a:ext cx="3778936" cy="3378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Put prenošenja HIV virusa</a:t>
            </a:r>
            <a:endParaRPr lang="en-US" dirty="0"/>
          </a:p>
        </p:txBody>
      </p:sp>
      <p:pic>
        <p:nvPicPr>
          <p:cNvPr id="5124" name="Picture 4" descr="http://cimg2.ck12.org/datastreams/f-d%3Ad96fbb72a3915fd6558730575ec9dc9f3ea17365a315d5cd8859b491%2BIMAGE%2BIMAGE.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7620000" cy="534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V-se-NE-preno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80" y="0"/>
            <a:ext cx="49404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ARTOTEKA\Desktop\sida 1\SIDA\razgov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3419" y="457200"/>
            <a:ext cx="4380781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067051"/>
          </a:xfrm>
        </p:spPr>
        <p:txBody>
          <a:bodyPr>
            <a:normAutofit/>
          </a:bodyPr>
          <a:lstStyle/>
          <a:p>
            <a:r>
              <a:rPr lang="sr-Latn-CS" u="sng" dirty="0" smtClean="0"/>
              <a:t>SIDA kod nas</a:t>
            </a: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>1985 – 2 obolela </a:t>
            </a:r>
            <a:r>
              <a:rPr lang="sr-Latn-CS" sz="2000" dirty="0" smtClean="0"/>
              <a:t>( 20 miliona stanovnika )</a:t>
            </a:r>
            <a:br>
              <a:rPr lang="sr-Latn-CS" sz="2000" dirty="0" smtClean="0"/>
            </a:br>
            <a:r>
              <a:rPr lang="sr-Latn-CS" sz="4000" dirty="0" smtClean="0"/>
              <a:t>2013 – </a:t>
            </a:r>
            <a:r>
              <a:rPr lang="sr-Latn-CS" sz="4000" smtClean="0"/>
              <a:t>1800 živi sa HIV-om </a:t>
            </a:r>
            <a:r>
              <a:rPr lang="sr-Latn-CS" sz="1800" dirty="0" smtClean="0"/>
              <a:t>( 7 miliona 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dirty="0" smtClean="0"/>
              <a:t>Velika je verovatnoća da ćete sresti osobu sa HIVom</a:t>
            </a:r>
          </a:p>
          <a:p>
            <a:r>
              <a:rPr lang="sr-Latn-CS" dirty="0" smtClean="0"/>
              <a:t>“ </a:t>
            </a:r>
            <a:r>
              <a:rPr lang="sr-Latn-CS" dirty="0" smtClean="0">
                <a:solidFill>
                  <a:srgbClr val="FF0000"/>
                </a:solidFill>
              </a:rPr>
              <a:t>Borite se protiv SIDE a </a:t>
            </a:r>
          </a:p>
          <a:p>
            <a:r>
              <a:rPr lang="sr-Latn-CS" dirty="0" smtClean="0">
                <a:solidFill>
                  <a:srgbClr val="FF0000"/>
                </a:solidFill>
              </a:rPr>
              <a:t>ne protiv ljudi koji nose virus</a:t>
            </a:r>
            <a:r>
              <a:rPr lang="sr-Latn-CS" dirty="0" smtClean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>
                <a:solidFill>
                  <a:srgbClr val="FF0000"/>
                </a:solidFill>
              </a:rPr>
              <a:t>J</a:t>
            </a:r>
            <a:r>
              <a:rPr lang="sr-Latn-CS" dirty="0" smtClean="0"/>
              <a:t>ugoslovenska </a:t>
            </a:r>
            <a:r>
              <a:rPr lang="sr-Latn-CS" dirty="0" smtClean="0">
                <a:solidFill>
                  <a:srgbClr val="FF0000"/>
                </a:solidFill>
              </a:rPr>
              <a:t>a</a:t>
            </a:r>
            <a:r>
              <a:rPr lang="sr-Latn-CS" dirty="0" smtClean="0"/>
              <a:t>socijacija </a:t>
            </a:r>
            <a:r>
              <a:rPr lang="sr-Latn-CS" dirty="0" smtClean="0">
                <a:solidFill>
                  <a:srgbClr val="FF0000"/>
                </a:solidFill>
              </a:rPr>
              <a:t>za</a:t>
            </a:r>
            <a:r>
              <a:rPr lang="sr-Latn-CS" dirty="0" smtClean="0"/>
              <a:t> borbu protiv </a:t>
            </a:r>
            <a:r>
              <a:rPr lang="sr-Latn-CS" dirty="0" smtClean="0">
                <a:solidFill>
                  <a:srgbClr val="FF0000"/>
                </a:solidFill>
              </a:rPr>
              <a:t>S</a:t>
            </a:r>
            <a:r>
              <a:rPr lang="sr-Latn-CS" dirty="0" smtClean="0"/>
              <a:t>IDE</a:t>
            </a:r>
            <a:endParaRPr lang="en-US" dirty="0"/>
          </a:p>
        </p:txBody>
      </p:sp>
      <p:pic>
        <p:nvPicPr>
          <p:cNvPr id="1027" name="Picture 3" descr="C:\Documents and Settings\KARTOTEKA\Desktop\sida 1\SIDA\jaz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1" y="2500313"/>
            <a:ext cx="3443287" cy="3443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793750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Omladina JAZASa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r-Latn-CS" sz="2400" dirty="0" smtClean="0"/>
              <a:t>Beograd</a:t>
            </a:r>
          </a:p>
          <a:p>
            <a:endParaRPr lang="sr-Latn-CS" sz="2400" dirty="0" smtClean="0"/>
          </a:p>
          <a:p>
            <a:r>
              <a:rPr lang="sr-Latn-CS" sz="2400" dirty="0" smtClean="0"/>
              <a:t>0113248235</a:t>
            </a:r>
          </a:p>
          <a:p>
            <a:endParaRPr lang="sr-Latn-CS" sz="2400" dirty="0" smtClean="0"/>
          </a:p>
          <a:p>
            <a:r>
              <a:rPr lang="sr-Latn-CS" sz="2400" dirty="0" smtClean="0">
                <a:hlinkClick r:id="rId2"/>
              </a:rPr>
              <a:t>aidsinfo</a:t>
            </a:r>
            <a:r>
              <a:rPr lang="en-US" sz="2400" dirty="0" smtClean="0">
                <a:hlinkClick r:id="rId2"/>
              </a:rPr>
              <a:t>@</a:t>
            </a:r>
            <a:r>
              <a:rPr lang="sr-Latn-CS" sz="2400" dirty="0" smtClean="0">
                <a:hlinkClick r:id="rId2"/>
              </a:rPr>
              <a:t>jazas.rs</a:t>
            </a:r>
            <a:endParaRPr lang="sr-Latn-CS" sz="2400" dirty="0" smtClean="0"/>
          </a:p>
          <a:p>
            <a:endParaRPr lang="sr-Latn-CS" sz="2400" dirty="0" smtClean="0"/>
          </a:p>
          <a:p>
            <a:r>
              <a:rPr lang="sr-Latn-CS" sz="2400" dirty="0" smtClean="0"/>
              <a:t>Novi Sad</a:t>
            </a:r>
          </a:p>
          <a:p>
            <a:endParaRPr lang="sr-Latn-CS" sz="2400" dirty="0" smtClean="0"/>
          </a:p>
          <a:p>
            <a:r>
              <a:rPr lang="sr-Latn-CS" sz="2400" dirty="0" smtClean="0"/>
              <a:t>0212454514</a:t>
            </a:r>
          </a:p>
          <a:p>
            <a:endParaRPr lang="sr-Latn-CS" sz="2400" dirty="0" smtClean="0"/>
          </a:p>
          <a:p>
            <a:r>
              <a:rPr lang="sr-Latn-CS" sz="2400" dirty="0" smtClean="0">
                <a:hlinkClick r:id="rId3"/>
              </a:rPr>
              <a:t>novi.sad</a:t>
            </a:r>
            <a:r>
              <a:rPr lang="en-US" sz="2400" dirty="0" smtClean="0">
                <a:hlinkClick r:id="rId3"/>
              </a:rPr>
              <a:t>@</a:t>
            </a:r>
            <a:r>
              <a:rPr lang="sr-Latn-CS" sz="2400" dirty="0" smtClean="0">
                <a:hlinkClick r:id="rId3"/>
              </a:rPr>
              <a:t>jazas.rs</a:t>
            </a:r>
            <a:endParaRPr lang="sr-Latn-CS" sz="2400" dirty="0" smtClean="0"/>
          </a:p>
        </p:txBody>
      </p:sp>
      <p:pic>
        <p:nvPicPr>
          <p:cNvPr id="5" name="Picture 3" descr="C:\Documents and Settings\KARTOTEKA\Desktop\sida 1\SIDA\jazas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95801" y="1295400"/>
            <a:ext cx="2563812" cy="3505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ids1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tretch>
            <a:fillRect/>
          </a:stretch>
        </p:blipFill>
        <p:spPr>
          <a:xfrm>
            <a:off x="609600" y="304800"/>
            <a:ext cx="7239000" cy="6096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Nakon zaražavanja, </a:t>
            </a:r>
            <a:br>
              <a:rPr lang="sr-Latn-CS" dirty="0" smtClean="0"/>
            </a:br>
            <a:r>
              <a:rPr lang="sr-Latn-CS" dirty="0" smtClean="0"/>
              <a:t>virus se sakriva u bela krvna zrnca.</a:t>
            </a:r>
            <a:endParaRPr lang="en-US" dirty="0"/>
          </a:p>
        </p:txBody>
      </p:sp>
      <p:pic>
        <p:nvPicPr>
          <p:cNvPr id="4" name="Content Placeholder 3" descr="limfoc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431708"/>
            <a:ext cx="5591175" cy="51214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555750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Osobe zaražene HIVom nemaju nikakvih tegoba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3048000"/>
            <a:ext cx="3428999" cy="3078164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Zato je mnogi šire, </a:t>
            </a:r>
          </a:p>
          <a:p>
            <a:r>
              <a:rPr lang="sr-Latn-CS" sz="2800" dirty="0" smtClean="0"/>
              <a:t>ne znajući,</a:t>
            </a:r>
          </a:p>
          <a:p>
            <a:r>
              <a:rPr lang="sr-Latn-CS" sz="2800" dirty="0" smtClean="0"/>
              <a:t> - na svoje partnere  </a:t>
            </a:r>
          </a:p>
          <a:p>
            <a:r>
              <a:rPr lang="sr-Latn-CS" sz="2800" dirty="0" smtClean="0"/>
              <a:t>- drugove narkomane.</a:t>
            </a:r>
            <a:endParaRPr lang="en-US" sz="2800" dirty="0"/>
          </a:p>
        </p:txBody>
      </p:sp>
      <p:pic>
        <p:nvPicPr>
          <p:cNvPr id="37890" name="Picture 2" descr="C:\Documents and Settings\KARTOTEKA\Desktop\sida 1\SIDA\transmisij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1" y="914400"/>
            <a:ext cx="4038600" cy="4563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428999" cy="1162050"/>
          </a:xfrm>
        </p:spPr>
        <p:txBody>
          <a:bodyPr/>
          <a:lstStyle/>
          <a:p>
            <a:pPr algn="ctr"/>
            <a:r>
              <a:rPr lang="sr-Latn-CS" sz="2800" dirty="0" smtClean="0">
                <a:solidFill>
                  <a:srgbClr val="FF0000"/>
                </a:solidFill>
              </a:rPr>
              <a:t> Gej parovi se češće zaražavaju</a:t>
            </a:r>
            <a:r>
              <a:rPr lang="sr-Latn-CS" dirty="0" smtClean="0">
                <a:solidFill>
                  <a:srgbClr val="FF0000"/>
                </a:solidFill>
              </a:rPr>
              <a:t> 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19400"/>
            <a:ext cx="3008313" cy="3306764"/>
          </a:xfrm>
        </p:spPr>
        <p:txBody>
          <a:bodyPr>
            <a:normAutofit/>
          </a:bodyPr>
          <a:lstStyle/>
          <a:p>
            <a:pPr algn="ctr"/>
            <a:r>
              <a:rPr lang="sr-Latn-CS" sz="2800" dirty="0" smtClean="0"/>
              <a:t>Homosexualizam nije bolest,</a:t>
            </a:r>
          </a:p>
          <a:p>
            <a:pPr algn="ctr"/>
            <a:r>
              <a:rPr lang="sr-Latn-CS" sz="2800" dirty="0" smtClean="0"/>
              <a:t> ali je različitost, koju ne treba  diskriminisati.</a:t>
            </a:r>
            <a:endParaRPr lang="en-US" sz="2800" dirty="0"/>
          </a:p>
        </p:txBody>
      </p:sp>
      <p:pic>
        <p:nvPicPr>
          <p:cNvPr id="2050" name="Picture 2" descr="C:\Documents and Settings\KARTOTEKA\Desktop\predavanja\sida 1\SIDA\ge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066800"/>
            <a:ext cx="4495799" cy="4343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886199" cy="1162050"/>
          </a:xfrm>
        </p:spPr>
        <p:txBody>
          <a:bodyPr>
            <a:normAutofit fontScale="90000"/>
          </a:bodyPr>
          <a:lstStyle/>
          <a:p>
            <a:r>
              <a:rPr lang="sr-Latn-CS" sz="2400" dirty="0" smtClean="0"/>
              <a:t>Testiranje krvi je jedini način da se otkrije HIV virus.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209800"/>
            <a:ext cx="4419599" cy="3916364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U krvi se traže antitela.</a:t>
            </a:r>
          </a:p>
          <a:p>
            <a:endParaRPr lang="sr-Latn-CS" sz="2800" dirty="0" smtClean="0"/>
          </a:p>
          <a:p>
            <a:r>
              <a:rPr lang="sr-Latn-CS" sz="2800" dirty="0" smtClean="0"/>
              <a:t>Da bi se oni stvorili, potrebno je oko 6 nedelja</a:t>
            </a:r>
            <a:endParaRPr lang="en-US" sz="2800" dirty="0" smtClean="0"/>
          </a:p>
          <a:p>
            <a:r>
              <a:rPr lang="sr-Latn-CS" sz="2800" dirty="0" smtClean="0"/>
              <a:t>(nakon ulaska virusa u telo ).</a:t>
            </a:r>
            <a:endParaRPr lang="en-US" sz="2800" dirty="0"/>
          </a:p>
        </p:txBody>
      </p:sp>
      <p:pic>
        <p:nvPicPr>
          <p:cNvPr id="3074" name="Picture 2" descr="C:\Documents and Settings\KARTOTEKA\Desktop\predavanja\sida 1\SIDA\NeMozesDaZnasKampanj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26050" y="1066800"/>
            <a:ext cx="323215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2800" dirty="0" smtClean="0">
                <a:solidFill>
                  <a:srgbClr val="FF0000"/>
                </a:solidFill>
              </a:rPr>
              <a:t>Posle rizičnog polnog odnosa treba: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3600"/>
            <a:ext cx="3008313" cy="3992564"/>
          </a:xfrm>
        </p:spPr>
        <p:txBody>
          <a:bodyPr>
            <a:normAutofit/>
          </a:bodyPr>
          <a:lstStyle/>
          <a:p>
            <a:r>
              <a:rPr lang="sr-Latn-CS" sz="2800" u="sng" dirty="0" smtClean="0"/>
              <a:t>s</a:t>
            </a:r>
            <a:r>
              <a:rPr lang="sr-Latn-CS" sz="2800" u="sng" dirty="0" smtClean="0"/>
              <a:t>ačekati</a:t>
            </a:r>
            <a:r>
              <a:rPr lang="sr-Latn-CS" sz="2800" dirty="0" smtClean="0"/>
              <a:t> </a:t>
            </a:r>
            <a:r>
              <a:rPr lang="sr-Latn-CS" sz="2800" dirty="0" smtClean="0"/>
              <a:t>2 meseca i otići u najbližu zdravstvenu ustanovu, </a:t>
            </a:r>
          </a:p>
          <a:p>
            <a:r>
              <a:rPr lang="sr-Latn-CS" sz="2800" dirty="0" smtClean="0"/>
              <a:t>gde će se dobiti uputstva za testiranje krvi.</a:t>
            </a:r>
            <a:endParaRPr lang="en-US" sz="2800" dirty="0"/>
          </a:p>
        </p:txBody>
      </p:sp>
      <p:pic>
        <p:nvPicPr>
          <p:cNvPr id="39939" name="Picture 3" descr="C:\Documents and Settings\KARTOTEKA\Desktop\sida 1\SIDA\HIV_620x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838200"/>
            <a:ext cx="511175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dirty="0" smtClean="0">
                <a:solidFill>
                  <a:srgbClr val="FF0000"/>
                </a:solidFill>
              </a:rPr>
              <a:t>HIV +</a:t>
            </a:r>
            <a:br>
              <a:rPr lang="sr-Latn-CS" sz="3200" dirty="0" smtClean="0">
                <a:solidFill>
                  <a:srgbClr val="FF0000"/>
                </a:solidFill>
              </a:rPr>
            </a:br>
            <a:r>
              <a:rPr lang="sr-Latn-CS" sz="3200" dirty="0" smtClean="0">
                <a:solidFill>
                  <a:srgbClr val="FF0000"/>
                </a:solidFill>
              </a:rPr>
              <a:t>osobe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200399" cy="4525964"/>
          </a:xfrm>
        </p:spPr>
        <p:txBody>
          <a:bodyPr>
            <a:normAutofit fontScale="92500" lnSpcReduction="20000"/>
          </a:bodyPr>
          <a:lstStyle/>
          <a:p>
            <a:r>
              <a:rPr lang="sr-Latn-CS" sz="3200" u="sng" dirty="0" smtClean="0"/>
              <a:t>Nemaju tegobe ali</a:t>
            </a:r>
            <a:r>
              <a:rPr lang="sr-Latn-CS" sz="3200" dirty="0" smtClean="0"/>
              <a:t> se redovno kontrolišu.</a:t>
            </a:r>
          </a:p>
          <a:p>
            <a:endParaRPr lang="sr-Latn-CS" sz="3200" dirty="0" smtClean="0"/>
          </a:p>
          <a:p>
            <a:r>
              <a:rPr lang="sr-Latn-CS" sz="3200" dirty="0" smtClean="0"/>
              <a:t>Kada počinje da opada broj belih krvnih zrnaca, </a:t>
            </a:r>
          </a:p>
          <a:p>
            <a:r>
              <a:rPr lang="sr-Latn-CS" sz="3200" dirty="0" smtClean="0"/>
              <a:t>( virus je počeo da ih uništava ) odmah se kreće sa lečenjem.</a:t>
            </a:r>
            <a:endParaRPr lang="en-US" sz="3200" dirty="0"/>
          </a:p>
        </p:txBody>
      </p:sp>
      <p:pic>
        <p:nvPicPr>
          <p:cNvPr id="5" name="Picture 2" descr="C:\Documents and Settings\KARTOTEKA\Desktop\sida 1\SIDA\laboratorij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143000"/>
            <a:ext cx="48006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2800" dirty="0" smtClean="0">
                <a:solidFill>
                  <a:srgbClr val="FF0000"/>
                </a:solidFill>
              </a:rPr>
              <a:t>HIV+ osoba još nema SIDU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752600"/>
            <a:ext cx="3657601" cy="4373564"/>
          </a:xfrm>
        </p:spPr>
        <p:txBody>
          <a:bodyPr>
            <a:normAutofit/>
          </a:bodyPr>
          <a:lstStyle/>
          <a:p>
            <a:endParaRPr lang="sr-Latn-CS" sz="2400" dirty="0" smtClean="0"/>
          </a:p>
          <a:p>
            <a:endParaRPr lang="sr-Latn-CS" sz="2400" dirty="0" smtClean="0"/>
          </a:p>
          <a:p>
            <a:r>
              <a:rPr lang="sr-Latn-CS" sz="2400" dirty="0" smtClean="0"/>
              <a:t>Uz kontrolu, možda</a:t>
            </a:r>
          </a:p>
          <a:p>
            <a:r>
              <a:rPr lang="sr-Latn-CS" sz="2400" dirty="0" smtClean="0"/>
              <a:t>je neće ni dobiti.</a:t>
            </a:r>
          </a:p>
          <a:p>
            <a:endParaRPr lang="sr-Latn-CS" sz="2400" dirty="0" smtClean="0"/>
          </a:p>
          <a:p>
            <a:r>
              <a:rPr lang="sr-Latn-CS" sz="2400" dirty="0" smtClean="0"/>
              <a:t>Lečenje počinje i </a:t>
            </a:r>
          </a:p>
          <a:p>
            <a:r>
              <a:rPr lang="sr-Latn-CS" sz="2400" u="sng" dirty="0" smtClean="0"/>
              <a:t>pre pojave  </a:t>
            </a:r>
            <a:r>
              <a:rPr lang="sr-Latn-CS" sz="2400" dirty="0" smtClean="0"/>
              <a:t>znakova bolesti.</a:t>
            </a:r>
          </a:p>
          <a:p>
            <a:endParaRPr lang="sr-Latn-CS" sz="2400" dirty="0" smtClean="0"/>
          </a:p>
        </p:txBody>
      </p:sp>
      <p:pic>
        <p:nvPicPr>
          <p:cNvPr id="8" name="Picture 3" descr="C:\Documents and Settings\KARTOTEKA\Desktop\sida 1\SIDA\lečenj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914400"/>
            <a:ext cx="450215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3809999" cy="2438400"/>
          </a:xfrm>
        </p:spPr>
        <p:txBody>
          <a:bodyPr>
            <a:noAutofit/>
          </a:bodyPr>
          <a:lstStyle/>
          <a:p>
            <a:r>
              <a:rPr lang="sr-Latn-CS" sz="2400" dirty="0" smtClean="0">
                <a:solidFill>
                  <a:srgbClr val="FF0000"/>
                </a:solidFill>
              </a:rPr>
              <a:t>S</a:t>
            </a:r>
            <a:r>
              <a:rPr lang="sr-Cyrl-CS" sz="2400" dirty="0" smtClean="0"/>
              <a:t> – </a:t>
            </a:r>
            <a:r>
              <a:rPr lang="sr-Latn-CS" sz="2400" dirty="0" smtClean="0"/>
              <a:t>sindrom ( više znakova bolesti 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sr-Latn-CS" sz="2400" dirty="0" smtClean="0">
                <a:solidFill>
                  <a:srgbClr val="FF0000"/>
                </a:solidFill>
              </a:rPr>
              <a:t>I</a:t>
            </a:r>
            <a:r>
              <a:rPr lang="sr-Cyrl-CS" sz="2400" dirty="0" smtClean="0"/>
              <a:t> – </a:t>
            </a:r>
            <a:r>
              <a:rPr lang="sr-Latn-CS" sz="2400" dirty="0" smtClean="0"/>
              <a:t>imunitet ( odbrana 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sr-Latn-CS" sz="2400" dirty="0" smtClean="0">
                <a:solidFill>
                  <a:srgbClr val="FF0000"/>
                </a:solidFill>
              </a:rPr>
              <a:t>D</a:t>
            </a:r>
            <a:r>
              <a:rPr lang="sr-Cyrl-CS" sz="2400" dirty="0" smtClean="0"/>
              <a:t> – </a:t>
            </a:r>
            <a:r>
              <a:rPr lang="sr-Latn-CS" sz="2400" dirty="0" smtClean="0"/>
              <a:t>deficit ( manjak )</a:t>
            </a:r>
            <a:br>
              <a:rPr lang="sr-Latn-CS" sz="2400" dirty="0" smtClean="0"/>
            </a:br>
            <a:r>
              <a:rPr lang="sr-Latn-CS" sz="2400" b="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Pojava bolesti zbog stečenog manjka odbrane tela</a:t>
            </a:r>
            <a:r>
              <a:rPr lang="sr-Cyrl-CS" sz="2400" b="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sr-Cyrl-CS" sz="2400" b="0" dirty="0" smtClean="0">
                <a:latin typeface="Arial" pitchFamily="34" charset="0"/>
              </a:rPr>
              <a:t/>
            </a:r>
            <a:br>
              <a:rPr lang="sr-Cyrl-CS" sz="2400" b="0" dirty="0" smtClean="0">
                <a:latin typeface="Arial" pitchFamily="34" charset="0"/>
              </a:rPr>
            </a:b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667000"/>
            <a:ext cx="3886199" cy="3810000"/>
          </a:xfrm>
        </p:spPr>
        <p:txBody>
          <a:bodyPr>
            <a:normAutofit/>
          </a:bodyPr>
          <a:lstStyle/>
          <a:p>
            <a:pPr algn="ctr"/>
            <a:r>
              <a:rPr lang="sr-Latn-CS" sz="3200" dirty="0" smtClean="0">
                <a:solidFill>
                  <a:srgbClr val="FF0000"/>
                </a:solidFill>
              </a:rPr>
              <a:t>SIDA je ispoljena bolest zbog pada imuniteta.</a:t>
            </a:r>
          </a:p>
          <a:p>
            <a:r>
              <a:rPr lang="sr-Latn-CS" sz="3200" dirty="0" smtClean="0"/>
              <a:t>Nema tipičnih znakova bolesti,</a:t>
            </a:r>
          </a:p>
          <a:p>
            <a:r>
              <a:rPr lang="sr-Latn-CS" sz="3200" dirty="0" smtClean="0"/>
              <a:t> zato se često </a:t>
            </a:r>
          </a:p>
          <a:p>
            <a:r>
              <a:rPr lang="sr-Latn-CS" sz="3200" u="sng" dirty="0" smtClean="0"/>
              <a:t>kasni sa dijagnozom.</a:t>
            </a:r>
            <a:endParaRPr lang="en-US" sz="3200" u="sng" dirty="0"/>
          </a:p>
        </p:txBody>
      </p:sp>
      <p:pic>
        <p:nvPicPr>
          <p:cNvPr id="43010" name="Picture 2" descr="C:\Documents and Settings\KARTOTEKA\Desktop\sida 1\SIDA\laboratorija-HIV-vir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838201"/>
            <a:ext cx="4267200" cy="4194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327150"/>
          </a:xfrm>
        </p:spPr>
        <p:txBody>
          <a:bodyPr>
            <a:noAutofit/>
          </a:bodyPr>
          <a:lstStyle/>
          <a:p>
            <a:pPr algn="ctr"/>
            <a:r>
              <a:rPr lang="sr-Latn-CS" sz="3200" dirty="0" smtClean="0">
                <a:solidFill>
                  <a:srgbClr val="FF0000"/>
                </a:solidFill>
              </a:rPr>
              <a:t>SIDA se leči, </a:t>
            </a:r>
            <a:br>
              <a:rPr lang="sr-Latn-CS" sz="3200" dirty="0" smtClean="0">
                <a:solidFill>
                  <a:srgbClr val="FF0000"/>
                </a:solidFill>
              </a:rPr>
            </a:br>
            <a:r>
              <a:rPr lang="sr-Latn-CS" sz="3200" dirty="0" smtClean="0">
                <a:solidFill>
                  <a:srgbClr val="FF0000"/>
                </a:solidFill>
              </a:rPr>
              <a:t>ali se ne može izlečiti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28800"/>
            <a:ext cx="3581399" cy="4297364"/>
          </a:xfrm>
        </p:spPr>
        <p:txBody>
          <a:bodyPr>
            <a:normAutofit fontScale="92500" lnSpcReduction="10000"/>
          </a:bodyPr>
          <a:lstStyle/>
          <a:p>
            <a:endParaRPr lang="sr-Latn-CS" sz="2400" dirty="0" smtClean="0"/>
          </a:p>
          <a:p>
            <a:r>
              <a:rPr lang="sr-Latn-CS" sz="2400" dirty="0" smtClean="0"/>
              <a:t>Virus je sakriven u belom krvnom zrncu i zato ga ne možemo ubiti, jer bi uništili odbranu pacijenta.</a:t>
            </a:r>
            <a:endParaRPr lang="en-US" sz="2400" dirty="0" smtClean="0"/>
          </a:p>
          <a:p>
            <a:endParaRPr lang="sr-Latn-CS" sz="2400" dirty="0" smtClean="0"/>
          </a:p>
          <a:p>
            <a:r>
              <a:rPr lang="sr-Latn-CS" sz="2400" dirty="0" smtClean="0"/>
              <a:t>Lečenje je doživotno i jako skupo.</a:t>
            </a:r>
          </a:p>
          <a:p>
            <a:endParaRPr lang="sr-Latn-CS" sz="2400" dirty="0" smtClean="0"/>
          </a:p>
          <a:p>
            <a:r>
              <a:rPr lang="sr-Latn-CS" sz="2400" dirty="0" smtClean="0"/>
              <a:t>Pacijent , uz lekove, nema tegobe, ali virus </a:t>
            </a:r>
          </a:p>
          <a:p>
            <a:r>
              <a:rPr lang="sr-Latn-CS" sz="2400" u="sng" dirty="0" smtClean="0"/>
              <a:t>nosi doživotno </a:t>
            </a:r>
            <a:r>
              <a:rPr lang="sr-Latn-CS" sz="2400" dirty="0" smtClean="0"/>
              <a:t>u svom telu. </a:t>
            </a:r>
          </a:p>
          <a:p>
            <a:endParaRPr lang="sr-Latn-CS" sz="2400" dirty="0" smtClean="0"/>
          </a:p>
        </p:txBody>
      </p:sp>
      <p:pic>
        <p:nvPicPr>
          <p:cNvPr id="40965" name="Picture 5" descr="C:\Documents and Settings\KARTOTEKA\Desktop\sida 1\SIDA\Nada_za_buducnost_manj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8442" y="1726567"/>
            <a:ext cx="3642558" cy="3603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784350"/>
          </a:xfrm>
        </p:spPr>
        <p:txBody>
          <a:bodyPr>
            <a:normAutofit/>
          </a:bodyPr>
          <a:lstStyle/>
          <a:p>
            <a:pPr algn="ctr"/>
            <a:r>
              <a:rPr lang="sr-Latn-CS" sz="3200" dirty="0" smtClean="0">
                <a:solidFill>
                  <a:srgbClr val="FF0000"/>
                </a:solidFill>
              </a:rPr>
              <a:t>HIV virus i</a:t>
            </a:r>
            <a:br>
              <a:rPr lang="sr-Latn-CS" sz="3200" dirty="0" smtClean="0">
                <a:solidFill>
                  <a:srgbClr val="FF0000"/>
                </a:solidFill>
              </a:rPr>
            </a:br>
            <a:r>
              <a:rPr lang="sr-Latn-CS" sz="3200" dirty="0" smtClean="0">
                <a:solidFill>
                  <a:srgbClr val="FF0000"/>
                </a:solidFill>
              </a:rPr>
              <a:t>SIDA kao bolest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209800"/>
            <a:ext cx="3008313" cy="3916364"/>
          </a:xfrm>
        </p:spPr>
        <p:txBody>
          <a:bodyPr>
            <a:normAutofit/>
          </a:bodyPr>
          <a:lstStyle/>
          <a:p>
            <a:endParaRPr lang="sr-Latn-CS" sz="2800" dirty="0" smtClean="0"/>
          </a:p>
          <a:p>
            <a:endParaRPr lang="sr-Latn-CS" sz="2800" dirty="0" smtClean="0"/>
          </a:p>
          <a:p>
            <a:r>
              <a:rPr lang="sr-Latn-CS" sz="2800" dirty="0" smtClean="0"/>
              <a:t>se neprestano istražuju.</a:t>
            </a:r>
            <a:endParaRPr lang="en-US" sz="2800" dirty="0"/>
          </a:p>
        </p:txBody>
      </p:sp>
      <p:pic>
        <p:nvPicPr>
          <p:cNvPr id="44034" name="Picture 2" descr="C:\Documents and Settings\KARTOTEKA\Desktop\sida 1\SIDA\HIV istraživanj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76900" y="1371600"/>
            <a:ext cx="2900299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219451"/>
          </a:xfrm>
        </p:spPr>
        <p:txBody>
          <a:bodyPr>
            <a:normAutofit fontScale="90000"/>
          </a:bodyPr>
          <a:lstStyle/>
          <a:p>
            <a:r>
              <a:rPr lang="sr-Latn-CS" sz="4000" b="1" dirty="0" smtClean="0"/>
              <a:t>SIDA</a:t>
            </a:r>
            <a:r>
              <a:rPr lang="sr-Latn-CS" sz="3100" b="1" dirty="0" smtClean="0"/>
              <a:t/>
            </a:r>
            <a:br>
              <a:rPr lang="sr-Latn-CS" sz="3100" b="1" dirty="0" smtClean="0"/>
            </a:br>
            <a:r>
              <a:rPr lang="en-US" sz="3100" dirty="0" smtClean="0"/>
              <a:t> 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u="sng" dirty="0" err="1">
                <a:hlinkClick r:id="rId2" tooltip="Француски језик"/>
              </a:rPr>
              <a:t>фр</a:t>
            </a:r>
            <a:r>
              <a:rPr lang="en-US" sz="3100" u="sng" dirty="0">
                <a:hlinkClick r:id="rId2" tooltip="Француски језик"/>
              </a:rPr>
              <a:t>.</a:t>
            </a:r>
            <a:r>
              <a:rPr lang="en-US" sz="3100" dirty="0"/>
              <a:t> </a:t>
            </a:r>
            <a:r>
              <a:rPr lang="fr-FR" sz="3100" i="1" dirty="0"/>
              <a:t>SIDA</a:t>
            </a:r>
            <a:r>
              <a:rPr lang="en-US" sz="3100" dirty="0"/>
              <a:t> (</a:t>
            </a:r>
            <a:r>
              <a:rPr lang="en-US" sz="3100" i="1" dirty="0">
                <a:solidFill>
                  <a:srgbClr val="FF0000"/>
                </a:solidFill>
              </a:rPr>
              <a:t>S</a:t>
            </a:r>
            <a:r>
              <a:rPr lang="en-US" sz="3100" i="1" dirty="0"/>
              <a:t>yndrome </a:t>
            </a:r>
            <a:r>
              <a:rPr lang="en-US" sz="3100" i="1" dirty="0" err="1"/>
              <a:t>d'</a:t>
            </a:r>
            <a:r>
              <a:rPr lang="en-US" sz="3100" i="1" dirty="0" err="1">
                <a:solidFill>
                  <a:srgbClr val="FF0000"/>
                </a:solidFill>
              </a:rPr>
              <a:t>i</a:t>
            </a:r>
            <a:r>
              <a:rPr lang="en-US" sz="3100" i="1" dirty="0" err="1"/>
              <a:t>mmuno</a:t>
            </a:r>
            <a:r>
              <a:rPr lang="en-US" sz="3100" i="1" dirty="0" err="1">
                <a:solidFill>
                  <a:srgbClr val="FF0000"/>
                </a:solidFill>
              </a:rPr>
              <a:t>d</a:t>
            </a:r>
            <a:r>
              <a:rPr lang="en-US" sz="3100" i="1" dirty="0" err="1"/>
              <a:t>éficience</a:t>
            </a:r>
            <a:r>
              <a:rPr lang="en-US" sz="3100" i="1" dirty="0"/>
              <a:t> </a:t>
            </a:r>
            <a:r>
              <a:rPr lang="en-US" sz="3100" i="1" dirty="0" err="1">
                <a:solidFill>
                  <a:srgbClr val="FF0000"/>
                </a:solidFill>
              </a:rPr>
              <a:t>a</a:t>
            </a:r>
            <a:r>
              <a:rPr lang="en-US" sz="3100" i="1" dirty="0" err="1"/>
              <a:t>cquise</a:t>
            </a:r>
            <a:r>
              <a:rPr lang="en-US" sz="3100" dirty="0"/>
              <a:t>); </a:t>
            </a:r>
            <a:br>
              <a:rPr lang="en-US" sz="3100" dirty="0"/>
            </a:br>
            <a:r>
              <a:rPr lang="en-US" sz="3100" u="sng" dirty="0" err="1">
                <a:hlinkClick r:id="rId3" tooltip="Енглески језик"/>
              </a:rPr>
              <a:t>енгл</a:t>
            </a:r>
            <a:r>
              <a:rPr lang="en-US" sz="3100" u="sng" dirty="0">
                <a:hlinkClick r:id="rId3" tooltip="Енглески језик"/>
              </a:rPr>
              <a:t>.</a:t>
            </a:r>
            <a:r>
              <a:rPr lang="en-US" sz="3100" dirty="0"/>
              <a:t> </a:t>
            </a:r>
            <a:r>
              <a:rPr lang="en-US" sz="3100" i="1" dirty="0"/>
              <a:t>AIDS</a:t>
            </a:r>
            <a:r>
              <a:rPr lang="en-US" sz="3100" dirty="0"/>
              <a:t> (</a:t>
            </a:r>
            <a:r>
              <a:rPr lang="en-US" sz="3100" i="1" dirty="0">
                <a:solidFill>
                  <a:srgbClr val="FF0000"/>
                </a:solidFill>
              </a:rPr>
              <a:t>a</a:t>
            </a:r>
            <a:r>
              <a:rPr lang="en-US" sz="3100" i="1" dirty="0"/>
              <a:t>cquired </a:t>
            </a:r>
            <a:r>
              <a:rPr lang="en-US" sz="3100" i="1" dirty="0">
                <a:solidFill>
                  <a:srgbClr val="FF0000"/>
                </a:solidFill>
              </a:rPr>
              <a:t>i</a:t>
            </a:r>
            <a:r>
              <a:rPr lang="en-US" sz="3100" i="1" dirty="0"/>
              <a:t>mmune </a:t>
            </a:r>
            <a:r>
              <a:rPr lang="en-US" sz="3100" i="1" dirty="0">
                <a:solidFill>
                  <a:srgbClr val="FF0000"/>
                </a:solidFill>
              </a:rPr>
              <a:t>d</a:t>
            </a:r>
            <a:r>
              <a:rPr lang="en-US" sz="3100" i="1" dirty="0"/>
              <a:t>eficiency </a:t>
            </a:r>
            <a:r>
              <a:rPr lang="en-US" sz="3100" i="1" dirty="0">
                <a:solidFill>
                  <a:srgbClr val="FF0000"/>
                </a:solidFill>
              </a:rPr>
              <a:t>s</a:t>
            </a:r>
            <a:r>
              <a:rPr lang="en-US" sz="3100" i="1" dirty="0"/>
              <a:t>yndrome</a:t>
            </a:r>
            <a:r>
              <a:rPr lang="en-US" sz="3100" dirty="0"/>
              <a:t>) </a:t>
            </a:r>
            <a:br>
              <a:rPr lang="en-US" sz="3100" dirty="0"/>
            </a:br>
            <a:r>
              <a:rPr lang="en-US" sz="3100" dirty="0"/>
              <a:t> </a:t>
            </a:r>
            <a:br>
              <a:rPr lang="en-US" sz="3100" dirty="0"/>
            </a:br>
            <a:r>
              <a:rPr lang="en-US" sz="3100" dirty="0"/>
              <a:t>— </a:t>
            </a:r>
            <a:r>
              <a:rPr lang="sr-Latn-CS" sz="3100" i="1" dirty="0" smtClean="0"/>
              <a:t>sindrom stečene imunodeficijencije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153400" cy="2438400"/>
          </a:xfrm>
        </p:spPr>
        <p:txBody>
          <a:bodyPr>
            <a:normAutofit fontScale="92500"/>
          </a:bodyPr>
          <a:lstStyle/>
          <a:p>
            <a:pPr algn="l"/>
            <a:r>
              <a:rPr lang="sr-Latn-CS" b="1" dirty="0" smtClean="0">
                <a:solidFill>
                  <a:srgbClr val="FF0000"/>
                </a:solidFill>
              </a:rPr>
              <a:t>S</a:t>
            </a:r>
            <a:r>
              <a:rPr lang="sr-Cyrl-CS" dirty="0" smtClean="0"/>
              <a:t> </a:t>
            </a:r>
            <a:r>
              <a:rPr lang="sr-Cyrl-CS" dirty="0"/>
              <a:t>– </a:t>
            </a:r>
            <a:r>
              <a:rPr lang="sr-Latn-CS" dirty="0" smtClean="0"/>
              <a:t>sindrom ( više znakova bolesti )</a:t>
            </a:r>
            <a:endParaRPr lang="en-US" dirty="0"/>
          </a:p>
          <a:p>
            <a:pPr algn="l"/>
            <a:r>
              <a:rPr lang="sr-Latn-CS" b="1" dirty="0" smtClean="0">
                <a:solidFill>
                  <a:srgbClr val="FF0000"/>
                </a:solidFill>
              </a:rPr>
              <a:t>I</a:t>
            </a:r>
            <a:r>
              <a:rPr lang="sr-Cyrl-CS" b="1" dirty="0" smtClean="0"/>
              <a:t> </a:t>
            </a:r>
            <a:r>
              <a:rPr lang="sr-Cyrl-CS" dirty="0"/>
              <a:t>– </a:t>
            </a:r>
            <a:r>
              <a:rPr lang="sr-Latn-CS" dirty="0" smtClean="0"/>
              <a:t>imunitet ( odbrana )</a:t>
            </a:r>
            <a:endParaRPr lang="en-US" dirty="0"/>
          </a:p>
          <a:p>
            <a:pPr algn="l"/>
            <a:r>
              <a:rPr lang="sr-Latn-CS" b="1" dirty="0" smtClean="0">
                <a:solidFill>
                  <a:srgbClr val="FF0000"/>
                </a:solidFill>
              </a:rPr>
              <a:t>D</a:t>
            </a:r>
            <a:r>
              <a:rPr lang="sr-Cyrl-CS" b="1" dirty="0" smtClean="0"/>
              <a:t> </a:t>
            </a:r>
            <a:r>
              <a:rPr lang="sr-Cyrl-CS" dirty="0"/>
              <a:t>– </a:t>
            </a:r>
            <a:r>
              <a:rPr lang="sr-Latn-CS" dirty="0" smtClean="0"/>
              <a:t>deficit ( manjak )</a:t>
            </a:r>
          </a:p>
          <a:p>
            <a:pPr lvl="0" algn="l"/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Pojava bolesti zbog stečenog manjka odbrane tela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l"/>
            <a:endParaRPr lang="sr-Latn-C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555750"/>
          </a:xfrm>
        </p:spPr>
        <p:txBody>
          <a:bodyPr>
            <a:normAutofit/>
          </a:bodyPr>
          <a:lstStyle/>
          <a:p>
            <a:pPr algn="ctr"/>
            <a:r>
              <a:rPr lang="sr-Latn-CS" sz="2800" dirty="0" smtClean="0">
                <a:solidFill>
                  <a:srgbClr val="FF0000"/>
                </a:solidFill>
              </a:rPr>
              <a:t>Počinje testiranje prvih</a:t>
            </a:r>
            <a:br>
              <a:rPr lang="sr-Latn-CS" sz="2800" dirty="0" smtClean="0">
                <a:solidFill>
                  <a:srgbClr val="FF0000"/>
                </a:solidFill>
              </a:rPr>
            </a:br>
            <a:r>
              <a:rPr lang="sr-Latn-CS" sz="2800" dirty="0" smtClean="0">
                <a:solidFill>
                  <a:srgbClr val="FF0000"/>
                </a:solidFill>
              </a:rPr>
              <a:t>vakcina protiv SIDE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3600"/>
            <a:ext cx="3008313" cy="3992564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HIV virus se neprestano </a:t>
            </a:r>
            <a:r>
              <a:rPr lang="sr-Latn-CS" sz="2800" u="sng" dirty="0" smtClean="0"/>
              <a:t>menja</a:t>
            </a:r>
            <a:r>
              <a:rPr lang="sr-Latn-CS" sz="2800" dirty="0" smtClean="0"/>
              <a:t>, pa je ispitivanje vakcine otežano.</a:t>
            </a:r>
          </a:p>
          <a:p>
            <a:endParaRPr lang="sr-Latn-CS" sz="2800" dirty="0" smtClean="0"/>
          </a:p>
          <a:p>
            <a:r>
              <a:rPr lang="sr-Latn-CS" sz="2800" dirty="0" smtClean="0"/>
              <a:t>Kao gađanje u pokretnu metu.</a:t>
            </a:r>
            <a:endParaRPr lang="en-US" sz="2800" dirty="0"/>
          </a:p>
        </p:txBody>
      </p:sp>
      <p:pic>
        <p:nvPicPr>
          <p:cNvPr id="1027" name="Picture 3" descr="C:\Documents and Settings\KARTOTEKA\Desktop\predavanja\sida 1\SIDA\Vakcina-protiv-side-sida-620x3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447800"/>
            <a:ext cx="4528226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dirty="0" smtClean="0">
                <a:solidFill>
                  <a:srgbClr val="FF0000"/>
                </a:solidFill>
              </a:rPr>
              <a:t>SIDA se retko dobija slučajno.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CS" sz="3600" dirty="0" smtClean="0">
                <a:solidFill>
                  <a:schemeClr val="tx1"/>
                </a:solidFill>
              </a:rPr>
              <a:t>Ona se </a:t>
            </a:r>
            <a:r>
              <a:rPr lang="sr-Latn-CS" sz="3600" u="sng" dirty="0" smtClean="0">
                <a:solidFill>
                  <a:schemeClr val="tx1"/>
                </a:solidFill>
              </a:rPr>
              <a:t>uzima</a:t>
            </a:r>
            <a:r>
              <a:rPr lang="sr-Latn-CS" sz="3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sr-Latn-CS" sz="3600" dirty="0" smtClean="0">
                <a:solidFill>
                  <a:schemeClr val="tx1"/>
                </a:solidFill>
              </a:rPr>
              <a:t>nerazumnim ponašanjem!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er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Simbol podrške zaraženim i obolelim</a:t>
            </a:r>
            <a:endParaRPr lang="en-US" dirty="0"/>
          </a:p>
        </p:txBody>
      </p:sp>
      <p:pic>
        <p:nvPicPr>
          <p:cNvPr id="4" name="Picture 3" descr="hi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95462"/>
            <a:ext cx="7924800" cy="42243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u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962025"/>
            <a:ext cx="3905250" cy="4933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c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7543799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4800" dirty="0" smtClean="0">
                <a:solidFill>
                  <a:srgbClr val="FF0000"/>
                </a:solidFill>
              </a:rPr>
              <a:t>H</a:t>
            </a:r>
            <a:r>
              <a:rPr lang="sr-Latn-CS" sz="4000" dirty="0" smtClean="0"/>
              <a:t>umani </a:t>
            </a:r>
            <a:r>
              <a:rPr lang="sr-Latn-CS" sz="4800" dirty="0" smtClean="0">
                <a:solidFill>
                  <a:srgbClr val="FF0000"/>
                </a:solidFill>
              </a:rPr>
              <a:t>I</a:t>
            </a:r>
            <a:r>
              <a:rPr lang="sr-Latn-CS" sz="4000" dirty="0" smtClean="0"/>
              <a:t>munodeficijentni </a:t>
            </a:r>
            <a:r>
              <a:rPr lang="sr-Latn-CS" sz="4800" dirty="0" smtClean="0">
                <a:solidFill>
                  <a:srgbClr val="FF0000"/>
                </a:solidFill>
              </a:rPr>
              <a:t>V</a:t>
            </a:r>
            <a:r>
              <a:rPr lang="sr-Latn-CS" sz="4800" dirty="0" smtClean="0"/>
              <a:t>irus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3" name="Picture 2" descr="800px-HIV_Virion-en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600200"/>
            <a:ext cx="5638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Raširenost u svetu</a:t>
            </a:r>
            <a:endParaRPr lang="en-US" dirty="0"/>
          </a:p>
        </p:txBody>
      </p:sp>
      <p:pic>
        <p:nvPicPr>
          <p:cNvPr id="5" name="Picture 4" descr="svet 2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80772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dirty="0" smtClean="0">
                <a:solidFill>
                  <a:srgbClr val="FF0000"/>
                </a:solidFill>
              </a:rPr>
              <a:t>SIDA se prenosi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sr-Latn-CS" sz="2800" u="sng" dirty="0" smtClean="0"/>
          </a:p>
          <a:p>
            <a:endParaRPr lang="sr-Latn-CS" sz="2800" u="sng" dirty="0" smtClean="0"/>
          </a:p>
          <a:p>
            <a:r>
              <a:rPr lang="sr-Latn-CS" sz="2800" u="sng" dirty="0" smtClean="0"/>
              <a:t>najčešće</a:t>
            </a:r>
          </a:p>
          <a:p>
            <a:endParaRPr lang="sr-Latn-CS" sz="2800" dirty="0" smtClean="0"/>
          </a:p>
          <a:p>
            <a:r>
              <a:rPr lang="sr-Latn-CS" sz="2800" dirty="0" smtClean="0"/>
              <a:t>nezaštićenim polnim odnosom</a:t>
            </a:r>
            <a:endParaRPr lang="en-US" sz="2800" dirty="0"/>
          </a:p>
        </p:txBody>
      </p:sp>
      <p:pic>
        <p:nvPicPr>
          <p:cNvPr id="3074" name="Picture 2" descr="C:\Documents and Settings\KARTOTEKA\Desktop\sida 1\SIDA\640px-Red_Ribbon.sv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73771" y="273050"/>
            <a:ext cx="391430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440</Words>
  <Application>Microsoft Office PowerPoint</Application>
  <PresentationFormat>On-screen Show (4:3)</PresentationFormat>
  <Paragraphs>104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SIDA   фр. SIDA (Syndrome d'immunodéficience acquise);  енгл. AIDS (acquired immune deficiency syndrome)    — sindrom stečene imunodeficijencije</vt:lpstr>
      <vt:lpstr>Simbol podrške zaraženim i obolelim</vt:lpstr>
      <vt:lpstr>Slide 5</vt:lpstr>
      <vt:lpstr>Slide 6</vt:lpstr>
      <vt:lpstr>Humani Imunodeficijentni Virus</vt:lpstr>
      <vt:lpstr>Raširenost u svetu</vt:lpstr>
      <vt:lpstr>SIDA se prenosi</vt:lpstr>
      <vt:lpstr>Prenosi se i</vt:lpstr>
      <vt:lpstr>Može se preneti i sa zaražene majke na - plod tokom trudnoće ili -  bebu tokom dojenja</vt:lpstr>
      <vt:lpstr>Dobrovoljno davanje krvi</vt:lpstr>
      <vt:lpstr>Transfuzija krvi je danas bezbedna.</vt:lpstr>
      <vt:lpstr>Put prenošenja HIV virusa</vt:lpstr>
      <vt:lpstr>Slide 15</vt:lpstr>
      <vt:lpstr>Slide 16</vt:lpstr>
      <vt:lpstr>SIDA kod nas 1985 – 2 obolela ( 20 miliona stanovnika ) 2013 – 1800 živi sa HIV-om ( 7 miliona )</vt:lpstr>
      <vt:lpstr>Jugoslovenska asocijacija za borbu protiv SIDE</vt:lpstr>
      <vt:lpstr>Omladina JAZASa</vt:lpstr>
      <vt:lpstr>Nakon zaražavanja,  virus se sakriva u bela krvna zrnca.</vt:lpstr>
      <vt:lpstr>Osobe zaražene HIVom nemaju nikakvih tegoba</vt:lpstr>
      <vt:lpstr> Gej parovi se češće zaražavaju .</vt:lpstr>
      <vt:lpstr>Testiranje krvi je jedini način da se otkrije HIV virus. </vt:lpstr>
      <vt:lpstr>Posle rizičnog polnog odnosa treba:</vt:lpstr>
      <vt:lpstr>HIV + osobe </vt:lpstr>
      <vt:lpstr>HIV+ osoba još nema SIDU</vt:lpstr>
      <vt:lpstr>S – sindrom ( više znakova bolesti ) I – imunitet ( odbrana ) D – deficit ( manjak ) Pojava bolesti zbog stečenog manjka odbrane tela. </vt:lpstr>
      <vt:lpstr>SIDA se leči,  ali se ne može izlečiti</vt:lpstr>
      <vt:lpstr>HIV virus i SIDA kao bolest</vt:lpstr>
      <vt:lpstr>Počinje testiranje prvih vakcina protiv SIDE</vt:lpstr>
      <vt:lpstr>SIDA se retko dobija slučajno.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DZ</dc:creator>
  <cp:lastModifiedBy>DZ</cp:lastModifiedBy>
  <cp:revision>32</cp:revision>
  <dcterms:created xsi:type="dcterms:W3CDTF">2015-03-03T09:21:08Z</dcterms:created>
  <dcterms:modified xsi:type="dcterms:W3CDTF">2015-03-12T11:54:51Z</dcterms:modified>
</cp:coreProperties>
</file>