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r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1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C4125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cela.gif"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1856" y="1578000"/>
            <a:ext cx="2716100" cy="34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523275" y="255250"/>
            <a:ext cx="4658400" cy="2309999"/>
          </a:xfrm>
          <a:prstGeom prst="cloudCallout">
            <a:avLst>
              <a:gd fmla="val 90365" name="adj1"/>
              <a:gd fmla="val 63256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1620900" y="995525"/>
            <a:ext cx="2716199" cy="11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3000"/>
              <a:t>А сада?!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D966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855125" y="587100"/>
            <a:ext cx="7351500" cy="86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3000"/>
              <a:t>Још брже: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84:6=10+4=14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48:3=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64:4=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26:2=</a:t>
            </a:r>
          </a:p>
          <a:p>
            <a:pPr lvl="0">
              <a:spcBef>
                <a:spcPts val="0"/>
              </a:spcBef>
              <a:buNone/>
            </a:pPr>
            <a:r>
              <a:rPr lang="sr" sz="3000"/>
              <a:t>70:5=</a:t>
            </a:r>
          </a:p>
        </p:txBody>
      </p:sp>
      <p:pic>
        <p:nvPicPr>
          <p:cNvPr descr="deljivost-brojeva-43-638.jpg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1000" y="1906775"/>
            <a:ext cx="4179174" cy="313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27BA0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433950" y="714725"/>
            <a:ext cx="7351500" cy="8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3600">
                <a:solidFill>
                  <a:srgbClr val="274E13"/>
                </a:solidFill>
              </a:rPr>
              <a:t>4.</a:t>
            </a:r>
            <a:r>
              <a:rPr lang="sr" sz="3600"/>
              <a:t> Драган има 65 сличица, а Лука 5 пута мање. Колико сличица имају заједно?</a:t>
            </a:r>
          </a:p>
        </p:txBody>
      </p:sp>
      <p:pic>
        <p:nvPicPr>
          <p:cNvPr descr="two_boys_trading_collectors_cards_royalty_free_080816-160664-237042.jpg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1125" y="1952750"/>
            <a:ext cx="3662274" cy="285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93C47D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268025" y="421200"/>
            <a:ext cx="7236599" cy="13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3600">
                <a:solidFill>
                  <a:srgbClr val="FF0000"/>
                </a:solidFill>
              </a:rPr>
              <a:t>Р:</a:t>
            </a:r>
            <a:r>
              <a:rPr lang="sr" sz="3600"/>
              <a:t> 65 + 65 : 5 = 65 + 13 =78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sr" sz="3600">
                <a:solidFill>
                  <a:srgbClr val="1155CC"/>
                </a:solidFill>
              </a:rPr>
              <a:t>О:</a:t>
            </a:r>
            <a:r>
              <a:rPr lang="sr" sz="3600"/>
              <a:t> Заједно имају 78 сличица.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33950" y="663674"/>
            <a:ext cx="8252700" cy="999299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r" sz="3000" u="sng"/>
              <a:t>ДЕЉЕЊЕ ДВОЦИФРЕНОГ БРОЈА ЈЕДНОЦИФРЕНИМ БРОЈЕМ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1190100" y="2131425"/>
            <a:ext cx="7496699" cy="279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4800"/>
              <a:t>Дељење збира бројем: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4200"/>
              <a:t>(15+35):5=15:5+35:5=3+7=10</a:t>
            </a:r>
          </a:p>
          <a:p>
            <a:pPr lvl="0">
              <a:spcBef>
                <a:spcPts val="0"/>
              </a:spcBef>
              <a:buNone/>
            </a:pPr>
            <a:r>
              <a:rPr lang="sr" sz="4200"/>
              <a:t>(15+35):5=50:5=10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6943075" y="127625"/>
            <a:ext cx="16542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>
                <a:solidFill>
                  <a:srgbClr val="FFFFFF"/>
                </a:solidFill>
              </a:rPr>
              <a:t>21.4.2015.</a:t>
            </a:r>
          </a:p>
        </p:txBody>
      </p:sp>
      <p:pic>
        <p:nvPicPr>
          <p:cNvPr descr="happy_star_green.png"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762" y="2131425"/>
            <a:ext cx="969336" cy="99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4400" y="0"/>
            <a:ext cx="8515199" cy="2219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lr>
                <a:srgbClr val="00FF00"/>
              </a:buClr>
              <a:buAutoNum type="arabicPeriod"/>
            </a:pPr>
            <a:r>
              <a:rPr lang="sr"/>
              <a:t>Четири другарице деле 68 сличица. Колико ће добити свака од њих?</a:t>
            </a:r>
          </a:p>
        </p:txBody>
      </p:sp>
      <p:pic>
        <p:nvPicPr>
          <p:cNvPr descr="902234449-cartoon-girls-doodle-banner.jpg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8100" y="2038137"/>
            <a:ext cx="4038600" cy="290512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x="5888625" y="2219100"/>
            <a:ext cx="1181999" cy="9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4800"/>
              <a:t>68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268025" y="306325"/>
            <a:ext cx="8730000" cy="142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sr" sz="3000">
                <a:solidFill>
                  <a:srgbClr val="FF0000"/>
                </a:solidFill>
              </a:rPr>
              <a:t>Р: </a:t>
            </a:r>
            <a:r>
              <a:rPr b="1" lang="sr" sz="3000" u="sng"/>
              <a:t>68</a:t>
            </a:r>
            <a:r>
              <a:rPr b="1" lang="sr" sz="3000"/>
              <a:t> : 4 = </a:t>
            </a:r>
            <a:r>
              <a:rPr b="1" lang="sr" sz="3000" u="sng"/>
              <a:t>(40 + 28)</a:t>
            </a:r>
            <a:r>
              <a:rPr b="1" lang="sr" sz="3000"/>
              <a:t> : 4 = 40:4+28:4=10+7=17</a:t>
            </a:r>
          </a:p>
        </p:txBody>
      </p:sp>
      <p:cxnSp>
        <p:nvCxnSpPr>
          <p:cNvPr id="54" name="Shape 54"/>
          <p:cNvCxnSpPr/>
          <p:nvPr/>
        </p:nvCxnSpPr>
        <p:spPr>
          <a:xfrm>
            <a:off x="1084850" y="970000"/>
            <a:ext cx="0" cy="765899"/>
          </a:xfrm>
          <a:prstGeom prst="straightConnector1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5" name="Shape 55"/>
          <p:cNvSpPr txBox="1"/>
          <p:nvPr/>
        </p:nvSpPr>
        <p:spPr>
          <a:xfrm>
            <a:off x="102050" y="1876150"/>
            <a:ext cx="1965600" cy="8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2400"/>
              <a:t>ДЕЉЕНИК</a:t>
            </a:r>
          </a:p>
        </p:txBody>
      </p:sp>
      <p:cxnSp>
        <p:nvCxnSpPr>
          <p:cNvPr id="56" name="Shape 56"/>
          <p:cNvCxnSpPr/>
          <p:nvPr/>
        </p:nvCxnSpPr>
        <p:spPr>
          <a:xfrm>
            <a:off x="3165225" y="957225"/>
            <a:ext cx="25500" cy="1633800"/>
          </a:xfrm>
          <a:prstGeom prst="straightConnector1">
            <a:avLst/>
          </a:prstGeom>
          <a:noFill/>
          <a:ln cap="flat" cmpd="sng" w="38100">
            <a:solidFill>
              <a:srgbClr val="38761D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57" name="Shape 57"/>
          <p:cNvSpPr txBox="1"/>
          <p:nvPr/>
        </p:nvSpPr>
        <p:spPr>
          <a:xfrm>
            <a:off x="536075" y="2619025"/>
            <a:ext cx="5985900" cy="765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2400"/>
              <a:t>ДЕЉЕНИК У ОБЛИКУ ЗБИРА БРОЈЕВА КОЈИ СУ ДЕЉИВИ БРОЈЕМ 4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268025" y="4084150"/>
            <a:ext cx="8730000" cy="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sr" sz="3000">
                <a:solidFill>
                  <a:srgbClr val="1155CC"/>
                </a:solidFill>
              </a:rPr>
              <a:t>О: </a:t>
            </a:r>
            <a:r>
              <a:rPr b="1" lang="sr" sz="2800"/>
              <a:t>Свака девојчица ће добити по 17 сличица.</a:t>
            </a:r>
            <a:r>
              <a:rPr lang="sr" sz="2800">
                <a:solidFill>
                  <a:srgbClr val="1155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A64D79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rpleStarFish.jp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175" y="1114175"/>
            <a:ext cx="2606649" cy="24849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2756825" y="1467750"/>
            <a:ext cx="6177299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3000"/>
              <a:t>ДЕЉЕНИК ПРИКАЗУЈЕМО У ОБЛИКУ ЗБИРА, ТАКО ДА СУ ОБА САБИРКА ДЕЉИВА ДАТИМ БРОЈЕМ.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408425" y="523275"/>
            <a:ext cx="7351500" cy="8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3000">
                <a:solidFill>
                  <a:srgbClr val="274E13"/>
                </a:solidFill>
              </a:rPr>
              <a:t>2.</a:t>
            </a:r>
            <a:r>
              <a:rPr lang="sr" sz="3000"/>
              <a:t> Изврши дељење на више начина и означи најлакши: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612625" y="1620900"/>
            <a:ext cx="8079000" cy="329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3000"/>
              <a:t>а) 91:7=(42+__):7=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    </a:t>
            </a:r>
            <a:r>
              <a:rPr lang="sr" sz="3000">
                <a:solidFill>
                  <a:schemeClr val="dk1"/>
                </a:solidFill>
              </a:rPr>
              <a:t>91:7=(__+35):7=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>
                <a:solidFill>
                  <a:schemeClr val="dk1"/>
                </a:solidFill>
              </a:rPr>
              <a:t>    91:7=(__+21):7=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sr" sz="3000">
                <a:solidFill>
                  <a:schemeClr val="dk1"/>
                </a:solidFill>
              </a:rPr>
              <a:t>б) 72:6=(__+36):6=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>
                <a:solidFill>
                  <a:schemeClr val="dk1"/>
                </a:solidFill>
              </a:rPr>
              <a:t>    72:6=(__+12):6=</a:t>
            </a:r>
          </a:p>
          <a:p>
            <a:pPr lvl="0">
              <a:spcBef>
                <a:spcPts val="0"/>
              </a:spcBef>
              <a:buNone/>
            </a:pPr>
            <a:r>
              <a:rPr lang="sr" sz="3000">
                <a:solidFill>
                  <a:schemeClr val="dk1"/>
                </a:solidFill>
              </a:rPr>
              <a:t>    72:6=(48+__):6=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4BDD8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497750" y="714725"/>
            <a:ext cx="7351500" cy="8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3000"/>
              <a:t>3. Израчунај: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497750" y="1572425"/>
            <a:ext cx="7581300" cy="1033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3000"/>
              <a:t>90:6=(60+30):6=60:6+30:6=10+5=15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76:4=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65:5=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96:8=</a:t>
            </a:r>
          </a:p>
          <a:p>
            <a:pPr lvl="0">
              <a:spcBef>
                <a:spcPts val="0"/>
              </a:spcBef>
              <a:buNone/>
            </a:pPr>
            <a:r>
              <a:rPr lang="sr" sz="3000"/>
              <a:t>99:9=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9900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zaba.gif"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700" y="1959730"/>
            <a:ext cx="4162874" cy="30111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x="2169725" y="242525"/>
            <a:ext cx="4505399" cy="20292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2680225" y="829600"/>
            <a:ext cx="3790499" cy="82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2400">
                <a:solidFill>
                  <a:srgbClr val="274E13"/>
                </a:solidFill>
              </a:rPr>
              <a:t>Да ли је ово било тешко?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06666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523275" y="587100"/>
            <a:ext cx="7351500" cy="857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3000"/>
              <a:t>Рачунамо брже: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38:2=20:2+18:2=10+9=19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75:5=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98:7=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57:3=</a:t>
            </a:r>
          </a:p>
          <a:p>
            <a:pPr lvl="0" rtl="0">
              <a:spcBef>
                <a:spcPts val="0"/>
              </a:spcBef>
              <a:buNone/>
            </a:pPr>
            <a:r>
              <a:rPr lang="sr" sz="3000"/>
              <a:t>91:7=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