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7" r:id="rId2"/>
    <p:sldId id="288" r:id="rId3"/>
    <p:sldId id="289" r:id="rId4"/>
    <p:sldId id="290" r:id="rId5"/>
    <p:sldId id="291" r:id="rId6"/>
    <p:sldId id="294" r:id="rId7"/>
    <p:sldId id="293" r:id="rId8"/>
    <p:sldId id="295" r:id="rId9"/>
    <p:sldId id="278" r:id="rId10"/>
    <p:sldId id="279" r:id="rId11"/>
    <p:sldId id="280" r:id="rId12"/>
    <p:sldId id="281" r:id="rId13"/>
    <p:sldId id="256" r:id="rId14"/>
    <p:sldId id="257" r:id="rId15"/>
    <p:sldId id="258" r:id="rId16"/>
    <p:sldId id="260" r:id="rId17"/>
    <p:sldId id="259" r:id="rId18"/>
    <p:sldId id="261" r:id="rId19"/>
    <p:sldId id="262" r:id="rId20"/>
    <p:sldId id="263" r:id="rId21"/>
    <p:sldId id="264" r:id="rId22"/>
    <p:sldId id="265" r:id="rId23"/>
    <p:sldId id="266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68" r:id="rId33"/>
    <p:sldId id="267" r:id="rId34"/>
    <p:sldId id="269" r:id="rId35"/>
    <p:sldId id="282" r:id="rId36"/>
    <p:sldId id="283" r:id="rId37"/>
    <p:sldId id="284" r:id="rId38"/>
    <p:sldId id="285" r:id="rId39"/>
    <p:sldId id="286" r:id="rId40"/>
  </p:sldIdLst>
  <p:sldSz cx="9144000" cy="6858000" type="screen4x3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1" d="100"/>
          <a:sy n="81" d="100"/>
        </p:scale>
        <p:origin x="-186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AB323-917D-426E-8486-4062BB5932DE}" type="datetimeFigureOut">
              <a:rPr lang="x-none" smtClean="0"/>
              <a:pPr/>
              <a:t>20.11.2016</a:t>
            </a:fld>
            <a:endParaRPr lang="x-none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9968D2C-548F-4E76-A517-9324365007AA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  <p:transition spd="slow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AB323-917D-426E-8486-4062BB5932DE}" type="datetimeFigureOut">
              <a:rPr lang="x-none" smtClean="0"/>
              <a:pPr/>
              <a:t>20.11.2016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8D2C-548F-4E76-A517-9324365007AA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  <p:transition spd="slow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AB323-917D-426E-8486-4062BB5932DE}" type="datetimeFigureOut">
              <a:rPr lang="x-none" smtClean="0"/>
              <a:pPr/>
              <a:t>20.11.2016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8D2C-548F-4E76-A517-9324365007AA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  <p:transition spd="slow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AB323-917D-426E-8486-4062BB5932DE}" type="datetimeFigureOut">
              <a:rPr lang="x-none" smtClean="0"/>
              <a:pPr/>
              <a:t>20.11.2016</a:t>
            </a:fld>
            <a:endParaRPr lang="x-none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x-none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9968D2C-548F-4E76-A517-9324365007AA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  <p:transition spd="slow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AB323-917D-426E-8486-4062BB5932DE}" type="datetimeFigureOut">
              <a:rPr lang="x-none" smtClean="0"/>
              <a:pPr/>
              <a:t>20.11.2016</a:t>
            </a:fld>
            <a:endParaRPr lang="x-none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8D2C-548F-4E76-A517-9324365007AA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AB323-917D-426E-8486-4062BB5932DE}" type="datetimeFigureOut">
              <a:rPr lang="x-none" smtClean="0"/>
              <a:pPr/>
              <a:t>20.11.2016</a:t>
            </a:fld>
            <a:endParaRPr lang="x-non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8D2C-548F-4E76-A517-9324365007AA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  <p:transition spd="slow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AB323-917D-426E-8486-4062BB5932DE}" type="datetimeFigureOut">
              <a:rPr lang="x-none" smtClean="0"/>
              <a:pPr/>
              <a:t>20.11.2016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9968D2C-548F-4E76-A517-9324365007AA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AB323-917D-426E-8486-4062BB5932DE}" type="datetimeFigureOut">
              <a:rPr lang="x-none" smtClean="0"/>
              <a:pPr/>
              <a:t>20.11.2016</a:t>
            </a:fld>
            <a:endParaRPr lang="x-none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8D2C-548F-4E76-A517-9324365007AA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  <p:transition spd="slow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AB323-917D-426E-8486-4062BB5932DE}" type="datetimeFigureOut">
              <a:rPr lang="x-none" smtClean="0"/>
              <a:pPr/>
              <a:t>20.11.2016</a:t>
            </a:fld>
            <a:endParaRPr lang="x-none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8D2C-548F-4E76-A517-9324365007AA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  <p:transition spd="slow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AB323-917D-426E-8486-4062BB5932DE}" type="datetimeFigureOut">
              <a:rPr lang="x-none" smtClean="0"/>
              <a:pPr/>
              <a:t>20.11.2016</a:t>
            </a:fld>
            <a:endParaRPr lang="x-none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8D2C-548F-4E76-A517-9324365007AA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  <p:transition spd="slow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AB323-917D-426E-8486-4062BB5932DE}" type="datetimeFigureOut">
              <a:rPr lang="x-none" smtClean="0"/>
              <a:pPr/>
              <a:t>20.11.2016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8D2C-548F-4E76-A517-9324365007AA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 spd="slow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26AB323-917D-426E-8486-4062BB5932DE}" type="datetimeFigureOut">
              <a:rPr lang="x-none" smtClean="0"/>
              <a:pPr/>
              <a:t>20.11.2016</a:t>
            </a:fld>
            <a:endParaRPr lang="x-none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9968D2C-548F-4E76-A517-9324365007AA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heel spokes="8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ИЗАБРАНА ТЕМА КОНКУРСА: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u="sng" dirty="0" smtClean="0"/>
              <a:t>ЗАШТИТА ЖИВОТНЕ СРЕДИНЕ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r-Cyrl-CS" b="1" dirty="0" smtClean="0"/>
              <a:t>ОШ,,Драгиша Луковић Шпанац”</a:t>
            </a:r>
            <a:r>
              <a:rPr lang="ru-RU" b="1" dirty="0" smtClean="0"/>
              <a:t> </a:t>
            </a:r>
            <a:endParaRPr lang="en-US" b="1" dirty="0" smtClean="0"/>
          </a:p>
          <a:p>
            <a:endParaRPr lang="ru-RU" b="1" dirty="0" smtClean="0"/>
          </a:p>
          <a:p>
            <a:r>
              <a:rPr lang="ru-RU" b="1" dirty="0" smtClean="0"/>
              <a:t>Школска година:2014/2015.</a:t>
            </a:r>
            <a:endParaRPr lang="en-US" b="1" dirty="0" smtClean="0"/>
          </a:p>
          <a:p>
            <a:endParaRPr lang="ru-RU" b="1" dirty="0" smtClean="0"/>
          </a:p>
          <a:p>
            <a:r>
              <a:rPr lang="ru-RU" b="1" dirty="0" smtClean="0"/>
              <a:t>Датум реализованог часа:10.10.2014.</a:t>
            </a:r>
            <a:endParaRPr lang="en-US" b="1" dirty="0" smtClean="0"/>
          </a:p>
          <a:p>
            <a:endParaRPr lang="ru-RU" b="1" dirty="0" smtClean="0"/>
          </a:p>
          <a:p>
            <a:r>
              <a:rPr lang="ru-RU" b="1" dirty="0" smtClean="0"/>
              <a:t>Разред/одељење/ група:III/1, III/2 , III/3</a:t>
            </a:r>
            <a:endParaRPr lang="en-US" dirty="0" smtClean="0"/>
          </a:p>
          <a:p>
            <a:pPr>
              <a:buNone/>
            </a:pPr>
            <a:r>
              <a:rPr lang="ru-RU" b="1" dirty="0" smtClean="0"/>
              <a:t>                                          </a:t>
            </a:r>
            <a:r>
              <a:rPr lang="en-US" b="1" dirty="0" smtClean="0"/>
              <a:t>     </a:t>
            </a:r>
            <a:r>
              <a:rPr lang="ru-RU" b="1" dirty="0" smtClean="0"/>
              <a:t>  </a:t>
            </a:r>
            <a:r>
              <a:rPr lang="en-US" b="1" dirty="0" smtClean="0"/>
              <a:t>II</a:t>
            </a:r>
            <a:r>
              <a:rPr lang="ru-RU" b="1" dirty="0" smtClean="0"/>
              <a:t>/1 и  II/2</a:t>
            </a:r>
            <a:endParaRPr lang="en-US" b="1" dirty="0" smtClean="0"/>
          </a:p>
          <a:p>
            <a:endParaRPr lang="en-US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dirty="0" smtClean="0"/>
          </a:p>
          <a:p>
            <a:endParaRPr lang="en-US" b="1" dirty="0" smtClean="0"/>
          </a:p>
          <a:p>
            <a:pPr>
              <a:buNone/>
            </a:pPr>
            <a:endParaRPr lang="en-US" dirty="0" smtClean="0"/>
          </a:p>
          <a:p>
            <a:endParaRPr lang="en-US" b="1" dirty="0" smtClean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29"/>
            <a:ext cx="4000528" cy="323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643314"/>
            <a:ext cx="4143404" cy="279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643182"/>
            <a:ext cx="4429124" cy="307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857752" y="1000108"/>
            <a:ext cx="3000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 smtClean="0"/>
              <a:t>Ученици трећег  разреда    изводе представу,а  остали ученици слушају  и   аплаудирају. </a:t>
            </a:r>
            <a:endParaRPr lang="en-US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5" y="285729"/>
            <a:ext cx="4071965" cy="3076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577590"/>
            <a:ext cx="4571992" cy="288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Разговор о утисцима , теми , ликовима, особинама ликова, порукама, идејама ( како би они заштитили шуму, гнезда, становнике шуме,...)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endParaRPr lang="x-none" dirty="0" smtClean="0"/>
          </a:p>
          <a:p>
            <a:endParaRPr lang="en-US" dirty="0" smtClean="0"/>
          </a:p>
          <a:p>
            <a:r>
              <a:rPr lang="en-US" b="1" dirty="0" smtClean="0"/>
              <a:t> 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714356"/>
            <a:ext cx="4000528" cy="323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2348880"/>
            <a:ext cx="8458200" cy="2592288"/>
          </a:xfrm>
        </p:spPr>
        <p:txBody>
          <a:bodyPr>
            <a:normAutofit/>
          </a:bodyPr>
          <a:lstStyle/>
          <a:p>
            <a:r>
              <a:rPr lang="x-none" sz="3200" dirty="0" smtClean="0"/>
              <a:t>НАСТАВНА ЈЕДИНИЦА: текстуални задаци</a:t>
            </a:r>
            <a:br>
              <a:rPr lang="x-none" sz="3200" dirty="0" smtClean="0"/>
            </a:br>
            <a:r>
              <a:rPr lang="x-none" sz="3200" dirty="0" smtClean="0"/>
              <a:t>тип часа: утврђивање</a:t>
            </a:r>
            <a:br>
              <a:rPr lang="x-none" sz="3200" dirty="0" smtClean="0"/>
            </a:br>
            <a:endParaRPr lang="x-none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8458200" cy="914400"/>
          </a:xfrm>
        </p:spPr>
        <p:txBody>
          <a:bodyPr>
            <a:normAutofit/>
          </a:bodyPr>
          <a:lstStyle/>
          <a:p>
            <a:r>
              <a:rPr lang="x-none" sz="3600" dirty="0" smtClean="0"/>
              <a:t>НАСТАВНИ ПРЕДМЕТ: МАТЕМАТИКА</a:t>
            </a:r>
          </a:p>
        </p:txBody>
      </p:sp>
    </p:spTree>
    <p:extLst>
      <p:ext uri="{BB962C8B-B14F-4D97-AF65-F5344CB8AC3E}">
        <p14:creationId xmlns:p14="http://schemas.microsoft.com/office/powerpoint/2010/main" xmlns="" val="3988314091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x-none" dirty="0" smtClean="0"/>
              <a:t>ЗАДАЦИ ЗА ДРУГИ РАЗРЕД</a:t>
            </a:r>
            <a:br>
              <a:rPr lang="x-none" dirty="0" smtClean="0"/>
            </a:br>
            <a:endParaRPr lang="x-none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7820"/>
            <a:ext cx="8686800" cy="54695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1.</a:t>
            </a:r>
            <a:r>
              <a:rPr lang="en-US" sz="2000" b="1" u="sng" dirty="0"/>
              <a:t>Сваки </a:t>
            </a:r>
            <a:r>
              <a:rPr lang="en-US" sz="2000" b="1" u="sng" dirty="0" err="1"/>
              <a:t>ученик</a:t>
            </a:r>
            <a:r>
              <a:rPr lang="en-US" sz="2000" u="sng" dirty="0"/>
              <a:t> </a:t>
            </a:r>
            <a:r>
              <a:rPr lang="en-US" sz="2000" dirty="0" err="1"/>
              <a:t>другог</a:t>
            </a:r>
            <a:r>
              <a:rPr lang="en-US" sz="2000" dirty="0"/>
              <a:t> </a:t>
            </a:r>
            <a:r>
              <a:rPr lang="en-US" sz="2000" dirty="0" err="1"/>
              <a:t>разреда</a:t>
            </a:r>
            <a:r>
              <a:rPr lang="en-US" sz="2000" dirty="0"/>
              <a:t>, </a:t>
            </a:r>
            <a:r>
              <a:rPr lang="en-US" sz="2000" dirty="0" err="1"/>
              <a:t>њих</a:t>
            </a:r>
            <a:r>
              <a:rPr lang="en-US" sz="2000" dirty="0"/>
              <a:t> 52, </a:t>
            </a:r>
            <a:r>
              <a:rPr lang="en-US" sz="2000" dirty="0" err="1"/>
              <a:t>је</a:t>
            </a:r>
            <a:r>
              <a:rPr lang="en-US" sz="2000" dirty="0"/>
              <a:t> </a:t>
            </a:r>
            <a:r>
              <a:rPr lang="en-US" sz="2000" dirty="0" err="1"/>
              <a:t>учествовао</a:t>
            </a:r>
            <a:r>
              <a:rPr lang="en-US" sz="2000" dirty="0"/>
              <a:t> у </a:t>
            </a:r>
            <a:r>
              <a:rPr lang="en-US" sz="2000" dirty="0" err="1"/>
              <a:t>акцији</a:t>
            </a:r>
            <a:r>
              <a:rPr lang="en-US" sz="2000" dirty="0"/>
              <a:t> </a:t>
            </a:r>
            <a:r>
              <a:rPr lang="en-US" sz="2000" dirty="0" err="1"/>
              <a:t>прикупљања</a:t>
            </a:r>
            <a:r>
              <a:rPr lang="en-US" sz="2000" dirty="0"/>
              <a:t> </a:t>
            </a:r>
            <a:r>
              <a:rPr lang="en-US" sz="2000" dirty="0" err="1"/>
              <a:t>стаклене</a:t>
            </a:r>
            <a:r>
              <a:rPr lang="en-US" sz="2000" dirty="0"/>
              <a:t> </a:t>
            </a:r>
            <a:r>
              <a:rPr lang="en-US" sz="2000" dirty="0" err="1"/>
              <a:t>амбалаже</a:t>
            </a:r>
            <a:r>
              <a:rPr lang="en-US" sz="2000" dirty="0"/>
              <a:t>. </a:t>
            </a:r>
            <a:r>
              <a:rPr lang="en-US" sz="2000" dirty="0" err="1"/>
              <a:t>Прикупили</a:t>
            </a:r>
            <a:r>
              <a:rPr lang="en-US" sz="2000" dirty="0"/>
              <a:t> </a:t>
            </a:r>
            <a:r>
              <a:rPr lang="en-US" sz="2000" dirty="0" err="1"/>
              <a:t>су</a:t>
            </a:r>
            <a:r>
              <a:rPr lang="en-US" sz="2000" dirty="0"/>
              <a:t> 29 </a:t>
            </a:r>
            <a:r>
              <a:rPr lang="en-US" sz="2000" dirty="0" err="1"/>
              <a:t>килограма</a:t>
            </a:r>
            <a:r>
              <a:rPr lang="en-US" sz="2000" dirty="0"/>
              <a:t> </a:t>
            </a:r>
            <a:r>
              <a:rPr lang="en-US" sz="2000" dirty="0" err="1"/>
              <a:t>зеленог</a:t>
            </a:r>
            <a:r>
              <a:rPr lang="en-US" sz="2000" dirty="0"/>
              <a:t> </a:t>
            </a:r>
            <a:r>
              <a:rPr lang="en-US" sz="2000" dirty="0" err="1"/>
              <a:t>стакла</a:t>
            </a:r>
            <a:r>
              <a:rPr lang="en-US" sz="2000" dirty="0"/>
              <a:t> и 58 </a:t>
            </a:r>
            <a:r>
              <a:rPr lang="en-US" sz="2000" dirty="0" err="1"/>
              <a:t>килограма</a:t>
            </a:r>
            <a:r>
              <a:rPr lang="en-US" sz="2000" dirty="0"/>
              <a:t> </a:t>
            </a:r>
            <a:r>
              <a:rPr lang="en-US" sz="2000" dirty="0" err="1"/>
              <a:t>белог</a:t>
            </a:r>
            <a:r>
              <a:rPr lang="en-US" sz="2000" dirty="0"/>
              <a:t> </a:t>
            </a:r>
            <a:r>
              <a:rPr lang="en-US" sz="2000" dirty="0" err="1"/>
              <a:t>стакла</a:t>
            </a:r>
            <a:r>
              <a:rPr lang="en-US" sz="2000" dirty="0"/>
              <a:t>. </a:t>
            </a:r>
            <a:r>
              <a:rPr lang="en-US" sz="2000" dirty="0" err="1"/>
              <a:t>Све</a:t>
            </a:r>
            <a:r>
              <a:rPr lang="en-US" sz="2000" dirty="0"/>
              <a:t> </a:t>
            </a:r>
            <a:r>
              <a:rPr lang="en-US" sz="2000" dirty="0" err="1"/>
              <a:t>су</a:t>
            </a:r>
            <a:r>
              <a:rPr lang="en-US" sz="2000" dirty="0"/>
              <a:t> </a:t>
            </a:r>
            <a:r>
              <a:rPr lang="en-US" sz="2000" dirty="0" err="1"/>
              <a:t>однели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рециклажу</a:t>
            </a:r>
            <a:r>
              <a:rPr lang="en-US" sz="2000" dirty="0"/>
              <a:t>. </a:t>
            </a:r>
            <a:r>
              <a:rPr lang="en-US" sz="2000" dirty="0" err="1"/>
              <a:t>Колико</a:t>
            </a:r>
            <a:r>
              <a:rPr lang="en-US" sz="2000" dirty="0"/>
              <a:t> </a:t>
            </a:r>
            <a:r>
              <a:rPr lang="en-US" sz="2000" dirty="0" err="1"/>
              <a:t>су</a:t>
            </a:r>
            <a:r>
              <a:rPr lang="en-US" sz="2000" dirty="0"/>
              <a:t> </a:t>
            </a:r>
            <a:r>
              <a:rPr lang="en-US" sz="2000" dirty="0" err="1"/>
              <a:t>укупно</a:t>
            </a:r>
            <a:r>
              <a:rPr lang="en-US" sz="2000" dirty="0"/>
              <a:t> </a:t>
            </a:r>
            <a:r>
              <a:rPr lang="en-US" sz="2000" dirty="0" err="1"/>
              <a:t>стакла</a:t>
            </a:r>
            <a:r>
              <a:rPr lang="en-US" sz="2000" dirty="0"/>
              <a:t> </a:t>
            </a:r>
            <a:r>
              <a:rPr lang="en-US" sz="2000" dirty="0" err="1"/>
              <a:t>прикупили</a:t>
            </a:r>
            <a:r>
              <a:rPr lang="en-US" sz="2000" dirty="0"/>
              <a:t> </a:t>
            </a:r>
            <a:r>
              <a:rPr lang="en-US" sz="2000" dirty="0" err="1"/>
              <a:t>ученици</a:t>
            </a:r>
            <a:r>
              <a:rPr lang="en-US" sz="2000" dirty="0"/>
              <a:t> </a:t>
            </a:r>
            <a:r>
              <a:rPr lang="en-US" sz="2000" dirty="0" err="1"/>
              <a:t>другог</a:t>
            </a:r>
            <a:r>
              <a:rPr lang="en-US" sz="2000" dirty="0"/>
              <a:t> </a:t>
            </a:r>
            <a:r>
              <a:rPr lang="en-US" sz="2000" dirty="0" err="1"/>
              <a:t>разреда</a:t>
            </a:r>
            <a:r>
              <a:rPr lang="en-US" sz="2000" dirty="0"/>
              <a:t>?</a:t>
            </a:r>
            <a:endParaRPr lang="x-none" sz="2000" dirty="0"/>
          </a:p>
          <a:p>
            <a:pPr marL="0" indent="0">
              <a:buNone/>
            </a:pPr>
            <a:r>
              <a:rPr lang="en-US" sz="2000" dirty="0" err="1"/>
              <a:t>Израз</a:t>
            </a:r>
            <a:r>
              <a:rPr lang="en-US" sz="2000" dirty="0"/>
              <a:t>:</a:t>
            </a:r>
            <a:endParaRPr lang="x-none" sz="2000" dirty="0"/>
          </a:p>
          <a:p>
            <a:pPr marL="0" indent="0">
              <a:buNone/>
            </a:pPr>
            <a:r>
              <a:rPr lang="en-US" sz="2000" dirty="0" err="1" smtClean="0"/>
              <a:t>Одговор</a:t>
            </a:r>
            <a:r>
              <a:rPr lang="en-US" sz="2000" dirty="0" smtClean="0"/>
              <a:t>:</a:t>
            </a:r>
            <a:endParaRPr lang="en-US" sz="2000" dirty="0"/>
          </a:p>
          <a:p>
            <a:pPr marL="0" indent="0">
              <a:buNone/>
            </a:pPr>
            <a:r>
              <a:rPr lang="en-US" sz="2200" dirty="0" smtClean="0"/>
              <a:t>2.Из </a:t>
            </a:r>
            <a:r>
              <a:rPr lang="en-US" sz="2200" b="1" u="sng" dirty="0" err="1"/>
              <a:t>наше</a:t>
            </a:r>
            <a:r>
              <a:rPr lang="en-US" sz="2200" b="1" u="sng" dirty="0"/>
              <a:t> </a:t>
            </a:r>
            <a:r>
              <a:rPr lang="en-US" sz="2200" b="1" u="sng" dirty="0" err="1"/>
              <a:t>школе</a:t>
            </a:r>
            <a:r>
              <a:rPr lang="en-US" sz="2200" b="1" u="sng" dirty="0"/>
              <a:t> </a:t>
            </a:r>
            <a:r>
              <a:rPr lang="en-US" sz="2200" b="1" u="sng" dirty="0" err="1"/>
              <a:t>је</a:t>
            </a:r>
            <a:r>
              <a:rPr lang="en-US" sz="2200" b="1" u="sng" dirty="0"/>
              <a:t> </a:t>
            </a:r>
            <a:r>
              <a:rPr lang="en-US" sz="2200" dirty="0" err="1"/>
              <a:t>првог</a:t>
            </a:r>
            <a:r>
              <a:rPr lang="en-US" sz="2200" dirty="0"/>
              <a:t> </a:t>
            </a:r>
            <a:r>
              <a:rPr lang="en-US" sz="2200" dirty="0" err="1"/>
              <a:t>дана</a:t>
            </a:r>
            <a:r>
              <a:rPr lang="en-US" sz="2200" dirty="0"/>
              <a:t> у </a:t>
            </a:r>
            <a:r>
              <a:rPr lang="en-US" sz="2200" dirty="0" err="1"/>
              <a:t>центар</a:t>
            </a:r>
            <a:r>
              <a:rPr lang="en-US" sz="2200" dirty="0"/>
              <a:t> </a:t>
            </a:r>
            <a:r>
              <a:rPr lang="en-US" sz="2200" dirty="0" err="1"/>
              <a:t>за</a:t>
            </a:r>
            <a:r>
              <a:rPr lang="en-US" sz="2200" dirty="0"/>
              <a:t> </a:t>
            </a:r>
            <a:r>
              <a:rPr lang="en-US" sz="2200" dirty="0" err="1"/>
              <a:t>рециклажу</a:t>
            </a:r>
            <a:r>
              <a:rPr lang="en-US" sz="2200" dirty="0"/>
              <a:t> </a:t>
            </a:r>
            <a:r>
              <a:rPr lang="en-US" sz="2200" dirty="0" err="1"/>
              <a:t>продато</a:t>
            </a:r>
            <a:r>
              <a:rPr lang="en-US" sz="2200" dirty="0"/>
              <a:t> 29 </a:t>
            </a:r>
            <a:r>
              <a:rPr lang="en-US" sz="2200" dirty="0" err="1"/>
              <a:t>килограма</a:t>
            </a:r>
            <a:r>
              <a:rPr lang="en-US" sz="2200" dirty="0"/>
              <a:t> </a:t>
            </a:r>
            <a:r>
              <a:rPr lang="en-US" sz="2200" dirty="0" err="1"/>
              <a:t>пластике</a:t>
            </a:r>
            <a:r>
              <a:rPr lang="en-US" sz="2200" dirty="0"/>
              <a:t>, а </a:t>
            </a:r>
            <a:r>
              <a:rPr lang="en-US" sz="2200" dirty="0" err="1"/>
              <a:t>наредног</a:t>
            </a:r>
            <a:r>
              <a:rPr lang="en-US" sz="2200" dirty="0"/>
              <a:t> </a:t>
            </a:r>
            <a:r>
              <a:rPr lang="en-US" sz="2200" dirty="0" err="1"/>
              <a:t>дана</a:t>
            </a:r>
            <a:r>
              <a:rPr lang="en-US" sz="2200" dirty="0"/>
              <a:t> </a:t>
            </a:r>
            <a:r>
              <a:rPr lang="en-US" sz="2200" dirty="0" err="1"/>
              <a:t>за</a:t>
            </a:r>
            <a:r>
              <a:rPr lang="en-US" sz="2200" dirty="0"/>
              <a:t> 18 </a:t>
            </a:r>
            <a:r>
              <a:rPr lang="en-US" sz="2200" dirty="0" err="1"/>
              <a:t>килограма</a:t>
            </a:r>
            <a:r>
              <a:rPr lang="en-US" sz="2200" dirty="0"/>
              <a:t> </a:t>
            </a:r>
            <a:r>
              <a:rPr lang="en-US" sz="2200" dirty="0" err="1"/>
              <a:t>више</a:t>
            </a:r>
            <a:r>
              <a:rPr lang="en-US" sz="2200" dirty="0"/>
              <a:t> </a:t>
            </a:r>
            <a:r>
              <a:rPr lang="en-US" sz="2200" dirty="0" err="1"/>
              <a:t>него</a:t>
            </a:r>
            <a:r>
              <a:rPr lang="en-US" sz="2200" dirty="0"/>
              <a:t> </a:t>
            </a:r>
            <a:r>
              <a:rPr lang="en-US" sz="2200" dirty="0" err="1"/>
              <a:t>првог</a:t>
            </a:r>
            <a:r>
              <a:rPr lang="en-US" sz="2200" dirty="0"/>
              <a:t> </a:t>
            </a:r>
            <a:r>
              <a:rPr lang="en-US" sz="2200" dirty="0" err="1"/>
              <a:t>дана</a:t>
            </a:r>
            <a:r>
              <a:rPr lang="en-US" sz="2200" dirty="0"/>
              <a:t>. </a:t>
            </a:r>
            <a:r>
              <a:rPr lang="en-US" sz="2200" dirty="0" err="1"/>
              <a:t>Колико</a:t>
            </a:r>
            <a:r>
              <a:rPr lang="en-US" sz="2200" dirty="0"/>
              <a:t> </a:t>
            </a:r>
            <a:r>
              <a:rPr lang="en-US" sz="2200" dirty="0" err="1"/>
              <a:t>су</a:t>
            </a:r>
            <a:r>
              <a:rPr lang="en-US" sz="2200" dirty="0"/>
              <a:t> </a:t>
            </a:r>
            <a:r>
              <a:rPr lang="en-US" sz="2200" dirty="0" err="1"/>
              <a:t>пластике</a:t>
            </a:r>
            <a:r>
              <a:rPr lang="en-US" sz="2200" dirty="0"/>
              <a:t> </a:t>
            </a:r>
            <a:r>
              <a:rPr lang="en-US" sz="2200" dirty="0" err="1"/>
              <a:t>за</a:t>
            </a:r>
            <a:r>
              <a:rPr lang="en-US" sz="2200" dirty="0"/>
              <a:t> </a:t>
            </a:r>
            <a:r>
              <a:rPr lang="en-US" sz="2200" dirty="0" err="1"/>
              <a:t>ова</a:t>
            </a:r>
            <a:r>
              <a:rPr lang="en-US" sz="2200" dirty="0"/>
              <a:t> </a:t>
            </a:r>
            <a:r>
              <a:rPr lang="en-US" sz="2200" dirty="0" err="1"/>
              <a:t>два</a:t>
            </a:r>
            <a:r>
              <a:rPr lang="en-US" sz="2200" dirty="0"/>
              <a:t> </a:t>
            </a:r>
            <a:r>
              <a:rPr lang="en-US" sz="2200" dirty="0" err="1"/>
              <a:t>дана</a:t>
            </a:r>
            <a:r>
              <a:rPr lang="en-US" sz="2200" dirty="0"/>
              <a:t> </a:t>
            </a:r>
            <a:r>
              <a:rPr lang="en-US" sz="2200" dirty="0" err="1"/>
              <a:t>ученици</a:t>
            </a:r>
            <a:r>
              <a:rPr lang="en-US" sz="2200" dirty="0"/>
              <a:t> </a:t>
            </a:r>
            <a:r>
              <a:rPr lang="en-US" sz="2200" dirty="0" err="1"/>
              <a:t>прикупили</a:t>
            </a:r>
            <a:r>
              <a:rPr lang="en-US" sz="2200" dirty="0"/>
              <a:t>?</a:t>
            </a:r>
            <a:endParaRPr lang="x-none" sz="2200" dirty="0"/>
          </a:p>
          <a:p>
            <a:pPr marL="0" indent="0">
              <a:buNone/>
            </a:pPr>
            <a:r>
              <a:rPr lang="en-US" sz="2200" dirty="0"/>
              <a:t> </a:t>
            </a:r>
            <a:r>
              <a:rPr lang="en-US" sz="2200" dirty="0" err="1" smtClean="0"/>
              <a:t>Израз</a:t>
            </a:r>
            <a:r>
              <a:rPr lang="en-US" sz="2200" dirty="0" smtClean="0"/>
              <a:t>:</a:t>
            </a:r>
            <a:endParaRPr lang="en-US" sz="2200" dirty="0"/>
          </a:p>
          <a:p>
            <a:pPr marL="0" indent="0">
              <a:buNone/>
            </a:pPr>
            <a:r>
              <a:rPr lang="en-US" sz="2200" dirty="0" err="1" smtClean="0"/>
              <a:t>Одговор</a:t>
            </a:r>
            <a:r>
              <a:rPr lang="en-US" sz="2200" dirty="0"/>
              <a:t>:</a:t>
            </a:r>
            <a:endParaRPr lang="x-none" sz="2200" dirty="0"/>
          </a:p>
          <a:p>
            <a:pPr marL="0" indent="0">
              <a:buNone/>
            </a:pPr>
            <a:endParaRPr lang="x-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4221088"/>
            <a:ext cx="1784461" cy="242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367384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8640"/>
            <a:ext cx="8686800" cy="589148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3.</a:t>
            </a:r>
            <a:r>
              <a:rPr lang="en-US" sz="2000" b="1" u="sng" dirty="0"/>
              <a:t>Млади </a:t>
            </a:r>
            <a:r>
              <a:rPr lang="en-US" sz="2000" b="1" u="sng" dirty="0" err="1"/>
              <a:t>еколог</a:t>
            </a:r>
            <a:r>
              <a:rPr lang="en-US" sz="2000" b="1" u="sng" dirty="0"/>
              <a:t> </a:t>
            </a:r>
            <a:r>
              <a:rPr lang="en-US" sz="2000" dirty="0" err="1"/>
              <a:t>је</a:t>
            </a:r>
            <a:r>
              <a:rPr lang="en-US" sz="2000" dirty="0"/>
              <a:t> </a:t>
            </a:r>
            <a:r>
              <a:rPr lang="en-US" sz="2000" dirty="0" err="1"/>
              <a:t>држао</a:t>
            </a:r>
            <a:r>
              <a:rPr lang="en-US" sz="2000" dirty="0"/>
              <a:t> 3 </a:t>
            </a:r>
            <a:r>
              <a:rPr lang="en-US" sz="2000" dirty="0" err="1"/>
              <a:t>предавања</a:t>
            </a:r>
            <a:r>
              <a:rPr lang="en-US" sz="2000" dirty="0"/>
              <a:t> о </a:t>
            </a:r>
            <a:r>
              <a:rPr lang="en-US" sz="2000" dirty="0" err="1"/>
              <a:t>значају</a:t>
            </a:r>
            <a:r>
              <a:rPr lang="en-US" sz="2000" dirty="0"/>
              <a:t> </a:t>
            </a:r>
            <a:r>
              <a:rPr lang="en-US" sz="2000" dirty="0" err="1"/>
              <a:t>рециклаже</a:t>
            </a:r>
            <a:r>
              <a:rPr lang="en-US" sz="2000" dirty="0"/>
              <a:t>.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првом</a:t>
            </a:r>
            <a:r>
              <a:rPr lang="en-US" sz="2000" dirty="0"/>
              <a:t> </a:t>
            </a:r>
            <a:r>
              <a:rPr lang="en-US" sz="2000" dirty="0" err="1"/>
              <a:t>предавању</a:t>
            </a:r>
            <a:r>
              <a:rPr lang="en-US" sz="2000" dirty="0"/>
              <a:t> </a:t>
            </a:r>
            <a:r>
              <a:rPr lang="en-US" sz="2000" dirty="0" err="1"/>
              <a:t>је</a:t>
            </a:r>
            <a:r>
              <a:rPr lang="en-US" sz="2000" dirty="0"/>
              <a:t> </a:t>
            </a:r>
            <a:r>
              <a:rPr lang="en-US" sz="2000" dirty="0" err="1"/>
              <a:t>било</a:t>
            </a:r>
            <a:r>
              <a:rPr lang="en-US" sz="2000" dirty="0"/>
              <a:t> 23 </a:t>
            </a:r>
            <a:r>
              <a:rPr lang="en-US" sz="2000" dirty="0" err="1"/>
              <a:t>ученика</a:t>
            </a:r>
            <a:r>
              <a:rPr lang="en-US" sz="2000" dirty="0"/>
              <a:t>,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другом</a:t>
            </a:r>
            <a:r>
              <a:rPr lang="en-US" sz="2000" dirty="0"/>
              <a:t> 6 </a:t>
            </a:r>
            <a:r>
              <a:rPr lang="en-US" sz="2000" dirty="0" err="1"/>
              <a:t>ученика</a:t>
            </a:r>
            <a:r>
              <a:rPr lang="en-US" sz="2000" dirty="0"/>
              <a:t> </a:t>
            </a:r>
            <a:r>
              <a:rPr lang="en-US" sz="2000" dirty="0" err="1"/>
              <a:t>мање</a:t>
            </a:r>
            <a:r>
              <a:rPr lang="en-US" sz="2000" dirty="0"/>
              <a:t>, а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трећем</a:t>
            </a:r>
            <a:r>
              <a:rPr lang="en-US" sz="2000" dirty="0"/>
              <a:t> </a:t>
            </a:r>
            <a:r>
              <a:rPr lang="en-US" sz="2000" dirty="0" err="1"/>
              <a:t>колико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прва</a:t>
            </a:r>
            <a:r>
              <a:rPr lang="en-US" sz="2000" dirty="0"/>
              <a:t> </a:t>
            </a:r>
            <a:r>
              <a:rPr lang="en-US" sz="2000" dirty="0" err="1"/>
              <a:t>два</a:t>
            </a:r>
            <a:r>
              <a:rPr lang="en-US" sz="2000" dirty="0"/>
              <a:t> </a:t>
            </a:r>
            <a:r>
              <a:rPr lang="en-US" sz="2000" dirty="0" err="1"/>
              <a:t>дана</a:t>
            </a:r>
            <a:r>
              <a:rPr lang="en-US" sz="2000" dirty="0"/>
              <a:t> </a:t>
            </a:r>
            <a:r>
              <a:rPr lang="en-US" sz="2000" dirty="0" err="1"/>
              <a:t>заједно</a:t>
            </a:r>
            <a:r>
              <a:rPr lang="en-US" sz="2000" dirty="0"/>
              <a:t>. </a:t>
            </a:r>
            <a:r>
              <a:rPr lang="en-US" sz="2000" dirty="0" err="1"/>
              <a:t>Колико</a:t>
            </a:r>
            <a:r>
              <a:rPr lang="en-US" sz="2000" dirty="0"/>
              <a:t> </a:t>
            </a:r>
            <a:r>
              <a:rPr lang="en-US" sz="2000" dirty="0" err="1"/>
              <a:t>је</a:t>
            </a:r>
            <a:r>
              <a:rPr lang="en-US" sz="2000" dirty="0"/>
              <a:t> </a:t>
            </a:r>
            <a:r>
              <a:rPr lang="en-US" sz="2000" dirty="0" err="1"/>
              <a:t>ученика</a:t>
            </a:r>
            <a:r>
              <a:rPr lang="en-US" sz="2000" dirty="0"/>
              <a:t> </a:t>
            </a:r>
            <a:r>
              <a:rPr lang="en-US" sz="2000" dirty="0" err="1"/>
              <a:t>слушало</a:t>
            </a:r>
            <a:r>
              <a:rPr lang="en-US" sz="2000" dirty="0"/>
              <a:t> </a:t>
            </a:r>
            <a:r>
              <a:rPr lang="en-US" sz="2000" dirty="0" err="1"/>
              <a:t>та</a:t>
            </a:r>
            <a:r>
              <a:rPr lang="en-US" sz="2000" dirty="0"/>
              <a:t> </a:t>
            </a:r>
            <a:r>
              <a:rPr lang="en-US" sz="2000" dirty="0" err="1" smtClean="0"/>
              <a:t>предавања</a:t>
            </a:r>
            <a:r>
              <a:rPr lang="en-US" sz="2000" dirty="0" smtClean="0"/>
              <a:t>?</a:t>
            </a:r>
            <a:endParaRPr lang="en-US" sz="2000" dirty="0"/>
          </a:p>
          <a:p>
            <a:pPr marL="0" indent="0">
              <a:buNone/>
            </a:pPr>
            <a:r>
              <a:rPr lang="en-US" sz="2000" dirty="0" err="1" smtClean="0"/>
              <a:t>Израз</a:t>
            </a:r>
            <a:r>
              <a:rPr lang="en-US" sz="2000" dirty="0"/>
              <a:t>:</a:t>
            </a:r>
            <a:endParaRPr lang="x-none" sz="2000" dirty="0"/>
          </a:p>
          <a:p>
            <a:pPr marL="0" indent="0">
              <a:buNone/>
            </a:pPr>
            <a:r>
              <a:rPr lang="en-US" sz="2000" dirty="0" err="1"/>
              <a:t>Одговор</a:t>
            </a:r>
            <a:r>
              <a:rPr lang="en-US" sz="2000" dirty="0"/>
              <a:t>:</a:t>
            </a:r>
            <a:endParaRPr lang="x-none" sz="20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000" dirty="0" err="1" smtClean="0"/>
              <a:t>Од</a:t>
            </a:r>
            <a:r>
              <a:rPr lang="en-US" sz="2000" dirty="0" smtClean="0"/>
              <a:t> </a:t>
            </a:r>
            <a:r>
              <a:rPr lang="en-US" sz="2000" dirty="0" err="1"/>
              <a:t>подвучених</a:t>
            </a:r>
            <a:r>
              <a:rPr lang="en-US" sz="2000" dirty="0"/>
              <a:t> </a:t>
            </a:r>
            <a:r>
              <a:rPr lang="en-US" sz="2000" dirty="0" err="1"/>
              <a:t>речи</a:t>
            </a:r>
            <a:r>
              <a:rPr lang="en-US" sz="2000" dirty="0"/>
              <a:t> у </a:t>
            </a:r>
            <a:r>
              <a:rPr lang="en-US" sz="2000" dirty="0" err="1"/>
              <a:t>задацима</a:t>
            </a:r>
            <a:r>
              <a:rPr lang="en-US" sz="2000" dirty="0"/>
              <a:t> </a:t>
            </a:r>
            <a:r>
              <a:rPr lang="en-US" sz="2000" dirty="0" err="1"/>
              <a:t>састави</a:t>
            </a:r>
            <a:r>
              <a:rPr lang="en-US" sz="2000" dirty="0"/>
              <a:t> </a:t>
            </a:r>
            <a:r>
              <a:rPr lang="en-US" sz="2000" dirty="0" err="1"/>
              <a:t>еколошку</a:t>
            </a:r>
            <a:r>
              <a:rPr lang="en-US" sz="2000" dirty="0"/>
              <a:t> </a:t>
            </a:r>
            <a:r>
              <a:rPr lang="en-US" sz="2000" dirty="0" err="1"/>
              <a:t>поруку</a:t>
            </a:r>
            <a:r>
              <a:rPr lang="en-US" sz="2000" dirty="0"/>
              <a:t> и </a:t>
            </a:r>
            <a:r>
              <a:rPr lang="en-US" sz="2000" dirty="0" err="1"/>
              <a:t>запиши</a:t>
            </a:r>
            <a:r>
              <a:rPr lang="en-US" sz="2000" dirty="0"/>
              <a:t> </a:t>
            </a:r>
            <a:r>
              <a:rPr lang="en-US" sz="2000" dirty="0" err="1"/>
              <a:t>је</a:t>
            </a:r>
            <a:r>
              <a:rPr lang="en-US" sz="2000" dirty="0"/>
              <a:t>.</a:t>
            </a:r>
            <a:endParaRPr lang="x-none" sz="2000" dirty="0"/>
          </a:p>
          <a:p>
            <a:pPr marL="0" indent="0">
              <a:buNone/>
            </a:pPr>
            <a:r>
              <a:rPr lang="ru-RU" sz="2000" b="1" dirty="0"/>
              <a:t>Еко порука </a:t>
            </a:r>
            <a:r>
              <a:rPr lang="ru-RU" sz="2000" b="1" dirty="0" smtClean="0"/>
              <a:t>гласи </a:t>
            </a:r>
            <a:r>
              <a:rPr lang="ru-RU" sz="2000" b="1" dirty="0"/>
              <a:t>:</a:t>
            </a:r>
            <a:endParaRPr lang="x-none" sz="2000" dirty="0"/>
          </a:p>
          <a:p>
            <a:pPr marL="0" indent="0">
              <a:buNone/>
            </a:pPr>
            <a:r>
              <a:rPr lang="en-US" sz="2800" b="1" u="sng" dirty="0" smtClean="0"/>
              <a:t>СВАКИ</a:t>
            </a:r>
            <a:r>
              <a:rPr lang="x-none" sz="2800" b="1" u="sng" dirty="0" smtClean="0"/>
              <a:t> </a:t>
            </a:r>
            <a:r>
              <a:rPr lang="en-US" sz="2800" b="1" u="sng" dirty="0" smtClean="0"/>
              <a:t>УЧЕНИК </a:t>
            </a:r>
            <a:r>
              <a:rPr lang="en-US" sz="2800" b="1" u="sng" dirty="0"/>
              <a:t>НАШЕ ШКОЛЕ ЈЕ МЛАДИ ЕКОЛОГ.</a:t>
            </a:r>
            <a:endParaRPr lang="x-none" sz="2800" dirty="0"/>
          </a:p>
          <a:p>
            <a:pPr marL="0" indent="0">
              <a:buNone/>
            </a:pPr>
            <a:endParaRPr lang="x-non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995775"/>
            <a:ext cx="2864385" cy="2240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71409168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60648"/>
            <a:ext cx="8686800" cy="5819477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/>
              <a:t>ЗАДАЦИ ЗА </a:t>
            </a:r>
            <a:r>
              <a:rPr lang="ru-RU" sz="3600" b="1" dirty="0" smtClean="0"/>
              <a:t>ТРЕЋИ РАЗРЕД</a:t>
            </a:r>
            <a:endParaRPr lang="ru-RU" sz="3600" b="1" dirty="0"/>
          </a:p>
          <a:p>
            <a:pPr marL="0" indent="0">
              <a:buNone/>
            </a:pPr>
            <a:r>
              <a:rPr lang="ru-RU" dirty="0" smtClean="0"/>
              <a:t>Подела </a:t>
            </a:r>
            <a:r>
              <a:rPr lang="ru-RU" dirty="0"/>
              <a:t>ученика на групе на </a:t>
            </a:r>
            <a:r>
              <a:rPr lang="ru-RU" dirty="0" smtClean="0"/>
              <a:t>основу </a:t>
            </a:r>
            <a:r>
              <a:rPr lang="ru-RU" dirty="0"/>
              <a:t>сличица : дрвећа,  новина,  флаше  и лименке ( 4 групе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endParaRPr lang="x-non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2160240" cy="232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85436"/>
            <a:ext cx="1867552" cy="189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645024"/>
            <a:ext cx="1656184" cy="201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3705" y="4077072"/>
            <a:ext cx="1800200" cy="222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85075905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32656"/>
            <a:ext cx="8686800" cy="61206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x-none" dirty="0" smtClean="0"/>
              <a:t>                 Прва група: </a:t>
            </a:r>
          </a:p>
          <a:p>
            <a:pPr marL="0" indent="0">
              <a:buNone/>
            </a:pPr>
            <a:endParaRPr lang="x-none" dirty="0"/>
          </a:p>
          <a:p>
            <a:pPr marL="0" indent="0">
              <a:buNone/>
            </a:pPr>
            <a:endParaRPr lang="x-none" dirty="0" smtClean="0"/>
          </a:p>
          <a:p>
            <a:pPr marL="0" indent="0">
              <a:buNone/>
            </a:pPr>
            <a:r>
              <a:rPr lang="ru-RU" sz="2000" b="1" dirty="0"/>
              <a:t>1. За разградњу пет боце потребно је да прође време од 1000 година. Колико је то векова и деценија?</a:t>
            </a:r>
            <a:endParaRPr lang="x-none" sz="2000" dirty="0"/>
          </a:p>
          <a:p>
            <a:pPr marL="0" indent="0">
              <a:buNone/>
            </a:pPr>
            <a:r>
              <a:rPr lang="ru-RU" sz="2000" dirty="0" smtClean="0"/>
              <a:t>                                                  </a:t>
            </a:r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                                             - </a:t>
            </a:r>
            <a:r>
              <a:rPr lang="ru-RU" sz="2000" b="1" u="sng" dirty="0" smtClean="0"/>
              <a:t>Не </a:t>
            </a:r>
            <a:r>
              <a:rPr lang="ru-RU" sz="2000" b="1" u="sng" dirty="0"/>
              <a:t>очекуј од природе </a:t>
            </a:r>
            <a:endParaRPr lang="x-none" sz="2000" dirty="0"/>
          </a:p>
          <a:p>
            <a:pPr marL="0" indent="0">
              <a:buNone/>
            </a:pPr>
            <a:r>
              <a:rPr lang="ru-RU" sz="2000" b="1" dirty="0" smtClean="0"/>
              <a:t>                                                                            </a:t>
            </a:r>
          </a:p>
          <a:p>
            <a:pPr marL="0" indent="0">
              <a:buNone/>
            </a:pPr>
            <a:r>
              <a:rPr lang="ru-RU" sz="2000" b="1" dirty="0" smtClean="0"/>
              <a:t>                                                     - </a:t>
            </a:r>
            <a:r>
              <a:rPr lang="ru-RU" sz="2000" b="1" u="sng" dirty="0"/>
              <a:t>К</a:t>
            </a:r>
            <a:r>
              <a:rPr lang="ru-RU" sz="2000" b="1" u="sng" dirty="0" smtClean="0"/>
              <a:t>о </a:t>
            </a:r>
            <a:r>
              <a:rPr lang="ru-RU" sz="2000" b="1" u="sng" dirty="0"/>
              <a:t>рано рани</a:t>
            </a:r>
            <a:endParaRPr lang="x-none" sz="2000" dirty="0"/>
          </a:p>
          <a:p>
            <a:pPr marL="0" indent="0">
              <a:buNone/>
            </a:pPr>
            <a:endParaRPr lang="ru-RU" sz="1400" b="1" dirty="0" smtClean="0"/>
          </a:p>
          <a:p>
            <a:pPr marL="0" indent="0">
              <a:buNone/>
            </a:pPr>
            <a:r>
              <a:rPr lang="ru-RU" sz="2000" b="1" dirty="0" smtClean="0"/>
              <a:t>2.Једна </a:t>
            </a:r>
            <a:r>
              <a:rPr lang="ru-RU" sz="2000" b="1" dirty="0"/>
              <a:t>група Младих Горана је на разним локацијама посадила 450 стабала платана, брези и  кестена.Платана и брези је било 320, а платана и кестена  280. Колико су стабала посадили од сваке врсте дрвећа?  </a:t>
            </a:r>
            <a:endParaRPr lang="x-none" sz="2000" dirty="0"/>
          </a:p>
          <a:p>
            <a:pPr marL="0" indent="0">
              <a:buNone/>
            </a:pPr>
            <a:r>
              <a:rPr lang="ru-RU" sz="2000" b="1" dirty="0"/>
              <a:t>платана   100                                                        </a:t>
            </a:r>
            <a:r>
              <a:rPr lang="en-US" sz="2000" b="1" dirty="0"/>
              <a:t>        </a:t>
            </a:r>
            <a:r>
              <a:rPr lang="ru-RU" sz="2000" b="1" dirty="0"/>
              <a:t> платана 150                        </a:t>
            </a:r>
            <a:r>
              <a:rPr lang="ru-RU" sz="2000" b="1" dirty="0" smtClean="0"/>
              <a:t>брези     </a:t>
            </a:r>
            <a:r>
              <a:rPr lang="ru-RU" sz="2000" b="1" dirty="0"/>
              <a:t>100                                                           </a:t>
            </a:r>
            <a:r>
              <a:rPr lang="en-US" sz="2000" b="1" dirty="0"/>
              <a:t>          </a:t>
            </a:r>
            <a:r>
              <a:rPr lang="ru-RU" sz="2000" b="1" dirty="0"/>
              <a:t>брези   170                                 </a:t>
            </a:r>
            <a:endParaRPr lang="x-none" sz="2000" dirty="0"/>
          </a:p>
          <a:p>
            <a:pPr marL="0" indent="0">
              <a:buNone/>
            </a:pPr>
            <a:r>
              <a:rPr lang="ru-RU" sz="2000" b="1" dirty="0"/>
              <a:t>кестена  120    </a:t>
            </a:r>
            <a:r>
              <a:rPr lang="ru-RU" sz="2000" b="1" u="sng" dirty="0"/>
              <a:t>-  </a:t>
            </a:r>
            <a:r>
              <a:rPr lang="ru-RU" sz="2000" b="1" u="sng" dirty="0" smtClean="0"/>
              <a:t>добије </a:t>
            </a:r>
            <a:r>
              <a:rPr lang="ru-RU" sz="2000" b="1" u="sng" dirty="0"/>
              <a:t>по носу  </a:t>
            </a:r>
            <a:r>
              <a:rPr lang="ru-RU" sz="2000" b="1" dirty="0"/>
              <a:t>      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кестена </a:t>
            </a:r>
            <a:r>
              <a:rPr lang="ru-RU" sz="2000" b="1" dirty="0"/>
              <a:t>130   -  </a:t>
            </a:r>
            <a:r>
              <a:rPr lang="ru-RU" sz="2000" b="1" u="sng" dirty="0"/>
              <a:t>више него </a:t>
            </a:r>
            <a:r>
              <a:rPr lang="ru-RU" sz="2000" b="1" u="sng" dirty="0" smtClean="0"/>
              <a:t>што </a:t>
            </a:r>
            <a:r>
              <a:rPr lang="ru-RU" sz="2000" b="1" u="sng" dirty="0"/>
              <a:t>си јој дао    </a:t>
            </a:r>
            <a:endParaRPr lang="x-none" sz="2000" dirty="0"/>
          </a:p>
          <a:p>
            <a:pPr marL="0" indent="0">
              <a:buNone/>
            </a:pPr>
            <a:endParaRPr lang="x-none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8137"/>
            <a:ext cx="1547813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3771" y="2636912"/>
            <a:ext cx="2352675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1396" y="3336032"/>
            <a:ext cx="2305050" cy="597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02700075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32656"/>
            <a:ext cx="8686800" cy="62646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 smtClean="0"/>
              <a:t>Еко </a:t>
            </a:r>
            <a:r>
              <a:rPr lang="ru-RU" sz="2400" b="1" dirty="0"/>
              <a:t>порука гласи :</a:t>
            </a:r>
            <a:endParaRPr lang="x-none" sz="2400" dirty="0"/>
          </a:p>
          <a:p>
            <a:pPr marL="0" indent="0">
              <a:buNone/>
            </a:pPr>
            <a:r>
              <a:rPr lang="ru-RU" b="1" u="sng" dirty="0" smtClean="0"/>
              <a:t>Не </a:t>
            </a:r>
            <a:r>
              <a:rPr lang="ru-RU" b="1" u="sng" dirty="0"/>
              <a:t>очекуј од природе више него што си јој дао.</a:t>
            </a:r>
            <a:endParaRPr lang="x-none" dirty="0"/>
          </a:p>
          <a:p>
            <a:pPr marL="0" indent="0">
              <a:buNone/>
            </a:pPr>
            <a:r>
              <a:rPr lang="x-none" dirty="0" smtClean="0"/>
              <a:t>                   </a:t>
            </a:r>
          </a:p>
          <a:p>
            <a:pPr marL="0" indent="0">
              <a:buNone/>
            </a:pPr>
            <a:r>
              <a:rPr lang="x-none" dirty="0"/>
              <a:t> </a:t>
            </a:r>
            <a:r>
              <a:rPr lang="x-none" dirty="0" smtClean="0"/>
              <a:t>                  Друга </a:t>
            </a:r>
            <a:r>
              <a:rPr lang="x-none" dirty="0"/>
              <a:t>група: </a:t>
            </a:r>
            <a:endParaRPr lang="x-none" dirty="0" smtClean="0"/>
          </a:p>
          <a:p>
            <a:pPr marL="0" indent="0">
              <a:buNone/>
            </a:pPr>
            <a:endParaRPr lang="x-none" dirty="0"/>
          </a:p>
          <a:p>
            <a:pPr marL="0" indent="0">
              <a:buNone/>
            </a:pPr>
            <a:endParaRPr lang="x-none" sz="2000" dirty="0" smtClean="0"/>
          </a:p>
          <a:p>
            <a:pPr marL="0" indent="0">
              <a:buNone/>
            </a:pPr>
            <a:r>
              <a:rPr lang="ru-RU" sz="2000" dirty="0" smtClean="0"/>
              <a:t>1. Саша </a:t>
            </a:r>
            <a:r>
              <a:rPr lang="ru-RU" sz="2000" dirty="0"/>
              <a:t>је од 900 лименки скинуо отвараче. Од њих је направио лампу и наруквицу. Ако је за прављење наруквице искористио  580 отварача, колико му је отварача остало за прављење наруквице</a:t>
            </a:r>
            <a:r>
              <a:rPr lang="ru-RU" sz="2000" dirty="0" smtClean="0"/>
              <a:t>?</a:t>
            </a:r>
          </a:p>
          <a:p>
            <a:pPr marL="457200" indent="-457200">
              <a:buAutoNum type="arabicPeriod"/>
            </a:pPr>
            <a:endParaRPr lang="x-none" sz="2000" dirty="0"/>
          </a:p>
          <a:p>
            <a:pPr marL="0" indent="0">
              <a:buNone/>
            </a:pPr>
            <a:r>
              <a:rPr lang="x-none" sz="2000" dirty="0"/>
              <a:t>л</a:t>
            </a:r>
            <a:r>
              <a:rPr lang="x-none" sz="2000" dirty="0" smtClean="0"/>
              <a:t>ампа                                         наруквица </a:t>
            </a:r>
          </a:p>
          <a:p>
            <a:pPr marL="0" indent="0">
              <a:buNone/>
            </a:pPr>
            <a:endParaRPr lang="x-none" sz="2000" dirty="0"/>
          </a:p>
          <a:p>
            <a:pPr marL="0" indent="0">
              <a:buNone/>
            </a:pPr>
            <a:endParaRPr lang="x-none" sz="2000" dirty="0" smtClean="0"/>
          </a:p>
          <a:p>
            <a:pPr marL="0" indent="0">
              <a:buNone/>
            </a:pPr>
            <a:r>
              <a:rPr lang="ru-RU" sz="2000" dirty="0" smtClean="0"/>
              <a:t> </a:t>
            </a:r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315 </a:t>
            </a:r>
            <a:r>
              <a:rPr lang="ru-RU" sz="2000" dirty="0"/>
              <a:t>- Ко тебе каменом                      </a:t>
            </a:r>
          </a:p>
          <a:p>
            <a:pPr marL="0" indent="0">
              <a:buNone/>
            </a:pPr>
            <a:r>
              <a:rPr lang="ru-RU" sz="2000" dirty="0"/>
              <a:t> 320-Мисли више о </a:t>
            </a:r>
            <a:r>
              <a:rPr lang="ru-RU" sz="2000" dirty="0" smtClean="0"/>
              <a:t>отпаду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x-none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15113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09120"/>
            <a:ext cx="1378783" cy="132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7" y="4604504"/>
            <a:ext cx="1511845" cy="113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06573736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60648"/>
            <a:ext cx="8686800" cy="58194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2.Мали еколози , ученици од 1. до 4. разреда, су били вредни и сакупљали материјал за рециклажу.Сакупили су 240 кг старог папира, 320 кг алуминијума и 280 кг пластике. Колико су укупно килограма отпада сакупили­?</a:t>
            </a:r>
            <a:endParaRPr lang="x-none" sz="2000" dirty="0"/>
          </a:p>
          <a:p>
            <a:pPr marL="0" indent="0">
              <a:buNone/>
            </a:pPr>
            <a:r>
              <a:rPr lang="ru-RU" sz="2000" dirty="0" smtClean="0"/>
              <a:t>      940- </a:t>
            </a:r>
            <a:r>
              <a:rPr lang="ru-RU" sz="2000" dirty="0"/>
              <a:t>ти њега лименком</a:t>
            </a:r>
            <a:endParaRPr lang="x-none" sz="2000" dirty="0"/>
          </a:p>
          <a:p>
            <a:pPr marL="0" indent="0">
              <a:buNone/>
            </a:pPr>
            <a:r>
              <a:rPr lang="ru-RU" sz="2000" dirty="0" smtClean="0"/>
              <a:t>      840- </a:t>
            </a:r>
            <a:r>
              <a:rPr lang="ru-RU" sz="2000" dirty="0"/>
              <a:t>да не завршиш у њему</a:t>
            </a:r>
            <a:endParaRPr lang="x-none" sz="2000" dirty="0"/>
          </a:p>
          <a:p>
            <a:pPr marL="0" indent="0">
              <a:buNone/>
            </a:pPr>
            <a:endParaRPr lang="ru-RU" sz="1600" b="1" dirty="0" smtClean="0"/>
          </a:p>
          <a:p>
            <a:pPr marL="0" indent="0">
              <a:buNone/>
            </a:pPr>
            <a:r>
              <a:rPr lang="ru-RU" sz="2400" b="1" dirty="0" smtClean="0"/>
              <a:t>Еко </a:t>
            </a:r>
            <a:r>
              <a:rPr lang="ru-RU" sz="2400" b="1" dirty="0"/>
              <a:t>порука гласи :</a:t>
            </a:r>
            <a:endParaRPr lang="x-none" sz="2400" dirty="0"/>
          </a:p>
          <a:p>
            <a:pPr marL="0" indent="0">
              <a:buNone/>
            </a:pPr>
            <a:r>
              <a:rPr lang="ru-RU" b="1" u="sng" dirty="0"/>
              <a:t>Мисли више о отпаду да не завршиш у њему</a:t>
            </a:r>
            <a:r>
              <a:rPr lang="ru-RU" b="1" u="sng" dirty="0" smtClean="0"/>
              <a:t>.</a:t>
            </a:r>
          </a:p>
          <a:p>
            <a:pPr marL="0" indent="0">
              <a:buNone/>
            </a:pPr>
            <a:endParaRPr lang="x-none" sz="2000" dirty="0" smtClean="0"/>
          </a:p>
          <a:p>
            <a:pPr marL="0" indent="0">
              <a:buNone/>
            </a:pPr>
            <a:endParaRPr lang="x-none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3573016"/>
            <a:ext cx="2880320" cy="289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7607258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Чланови тима: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smtClean="0"/>
              <a:t>Чланови тима:</a:t>
            </a:r>
            <a:endParaRPr lang="en-US" dirty="0" smtClean="0"/>
          </a:p>
          <a:p>
            <a:r>
              <a:rPr lang="x-none" smtClean="0"/>
              <a:t>- Снежана  Милошевић  , учитељица</a:t>
            </a:r>
          </a:p>
          <a:p>
            <a:r>
              <a:rPr lang="x-none" smtClean="0"/>
              <a:t>- Љиљана Мијајловић, учитељица</a:t>
            </a:r>
          </a:p>
          <a:p>
            <a:r>
              <a:rPr lang="x-none" smtClean="0"/>
              <a:t>- Сузана Димитријевић,   учитељица</a:t>
            </a:r>
          </a:p>
          <a:p>
            <a:r>
              <a:rPr lang="x-none" smtClean="0"/>
              <a:t>-Биљана Антонијевић Савић , учитељица</a:t>
            </a:r>
          </a:p>
          <a:p>
            <a:r>
              <a:rPr lang="x-none" smtClean="0"/>
              <a:t>-Љиљана Пантовић,учитељица</a:t>
            </a:r>
          </a:p>
          <a:p>
            <a:r>
              <a:rPr lang="x-none" smtClean="0"/>
              <a:t>- Данијела Младеновић , педагогица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04664"/>
            <a:ext cx="8686800" cy="60486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x-none" dirty="0" smtClean="0"/>
              <a:t>                  Трећа </a:t>
            </a:r>
            <a:r>
              <a:rPr lang="x-none" dirty="0"/>
              <a:t>група: </a:t>
            </a:r>
          </a:p>
          <a:p>
            <a:pPr marL="0" indent="0">
              <a:buNone/>
            </a:pPr>
            <a:endParaRPr lang="x-none" dirty="0" smtClean="0"/>
          </a:p>
          <a:p>
            <a:pPr marL="0" indent="0">
              <a:buNone/>
            </a:pPr>
            <a:r>
              <a:rPr lang="x-none" sz="2200" dirty="0"/>
              <a:t> </a:t>
            </a:r>
            <a:endParaRPr lang="x-none" sz="2200" dirty="0" smtClean="0"/>
          </a:p>
          <a:p>
            <a:pPr marL="0" indent="0">
              <a:buNone/>
            </a:pPr>
            <a:r>
              <a:rPr lang="x-none" sz="2000" dirty="0" smtClean="0"/>
              <a:t>1.Миле </a:t>
            </a:r>
            <a:r>
              <a:rPr lang="x-none" sz="2000" dirty="0"/>
              <a:t>је мудар човек. Чуо је од свог унука како је ваздух добар изолатор. Сетио се да пуно ваздуха има у празним флашама . Решио је да уместо блока или цигле у кућу узида празне флаше. За помоћ у прикупљању празних флаша замолио је своја три унука Вељка, Ацу и Симу..Вељко је био вредан па је деки прикупио 380 флаша, Аца је сакупио 190 флаша више од Вељка, а Сима 330 флаша мање од Вељка. Колико су укупно сакупили флаша за декину кућу</a:t>
            </a:r>
            <a:r>
              <a:rPr lang="x-none" sz="2000" dirty="0" smtClean="0"/>
              <a:t>?</a:t>
            </a:r>
          </a:p>
          <a:p>
            <a:pPr marL="0" indent="0">
              <a:buNone/>
            </a:pPr>
            <a:endParaRPr lang="x-none" sz="2000" dirty="0"/>
          </a:p>
          <a:p>
            <a:pPr marL="0" indent="0">
              <a:buNone/>
            </a:pPr>
            <a:endParaRPr lang="x-none" sz="2000" dirty="0" smtClean="0"/>
          </a:p>
          <a:p>
            <a:pPr marL="0" indent="0">
              <a:buNone/>
            </a:pPr>
            <a:endParaRPr lang="x-none" sz="2000" dirty="0"/>
          </a:p>
          <a:p>
            <a:pPr marL="0" indent="0">
              <a:buNone/>
            </a:pPr>
            <a:endParaRPr lang="x-none" sz="2000" dirty="0"/>
          </a:p>
          <a:p>
            <a:pPr marL="0" indent="0">
              <a:buNone/>
            </a:pPr>
            <a:endParaRPr lang="x-none" sz="2000" dirty="0" smtClean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1000 - Не </a:t>
            </a:r>
            <a:r>
              <a:rPr lang="ru-RU" sz="2000" dirty="0"/>
              <a:t>дозволи да птица селица сутра</a:t>
            </a:r>
          </a:p>
          <a:p>
            <a:pPr marL="0" indent="0">
              <a:buNone/>
            </a:pPr>
            <a:r>
              <a:rPr lang="ru-RU" sz="2000" dirty="0" smtClean="0"/>
              <a:t>  940 - Не </a:t>
            </a:r>
            <a:r>
              <a:rPr lang="ru-RU" sz="2000" dirty="0"/>
              <a:t>дај ником </a:t>
            </a:r>
          </a:p>
          <a:p>
            <a:pPr marL="0" indent="0">
              <a:buNone/>
            </a:pPr>
            <a:endParaRPr lang="x-none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1474787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645024"/>
            <a:ext cx="3518068" cy="197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62084445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32656"/>
            <a:ext cx="8686800" cy="5747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2</a:t>
            </a:r>
            <a:r>
              <a:rPr lang="ru-RU" sz="2000" dirty="0"/>
              <a:t>. Школа је организовала акцију сакупљања секундарних сировина. Једно одељење трећака је донело 230 kg старог папира, а друго одељење 150 kg више од првог. Колико су укупно старог папира сакупила ова два одељења.</a:t>
            </a:r>
            <a:endParaRPr lang="x-none" sz="2000" dirty="0"/>
          </a:p>
          <a:p>
            <a:pPr marL="0" indent="0">
              <a:buNone/>
            </a:pPr>
            <a:r>
              <a:rPr lang="ru-RU" sz="2000" b="1" dirty="0" smtClean="0"/>
              <a:t>    </a:t>
            </a:r>
            <a:r>
              <a:rPr lang="ru-RU" sz="2000" dirty="0" smtClean="0"/>
              <a:t>620 </a:t>
            </a:r>
            <a:r>
              <a:rPr lang="en-US" sz="2000" dirty="0" smtClean="0"/>
              <a:t>kg</a:t>
            </a:r>
            <a:r>
              <a:rPr lang="ru-RU" sz="2000" dirty="0" smtClean="0"/>
              <a:t>   </a:t>
            </a:r>
            <a:r>
              <a:rPr lang="ru-RU" sz="2000" dirty="0"/>
              <a:t>- да те </a:t>
            </a:r>
            <a:r>
              <a:rPr lang="ru-RU" sz="2000" dirty="0" smtClean="0"/>
              <a:t>лаже</a:t>
            </a:r>
            <a:endParaRPr lang="x-none" sz="2000" dirty="0"/>
          </a:p>
          <a:p>
            <a:pPr marL="0" indent="0">
              <a:buNone/>
            </a:pPr>
            <a:r>
              <a:rPr lang="x-none" sz="2000" dirty="0"/>
              <a:t> </a:t>
            </a:r>
            <a:r>
              <a:rPr lang="x-none" sz="2000" dirty="0" smtClean="0"/>
              <a:t>  </a:t>
            </a:r>
            <a:r>
              <a:rPr lang="ru-RU" sz="2000" dirty="0" smtClean="0"/>
              <a:t> </a:t>
            </a:r>
            <a:r>
              <a:rPr lang="ru-RU" sz="2000" dirty="0"/>
              <a:t>610 </a:t>
            </a:r>
            <a:r>
              <a:rPr lang="en-US" sz="2000" dirty="0"/>
              <a:t>kg</a:t>
            </a:r>
            <a:r>
              <a:rPr lang="ru-RU" sz="2000" dirty="0"/>
              <a:t>    - одустане од повратка са југа</a:t>
            </a:r>
            <a:endParaRPr lang="x-none" sz="2000" dirty="0"/>
          </a:p>
          <a:p>
            <a:pPr marL="0" lvl="0" indent="0">
              <a:buClr>
                <a:srgbClr val="F0A22E"/>
              </a:buClr>
              <a:buNone/>
            </a:pPr>
            <a:r>
              <a:rPr lang="ru-RU" sz="2400" b="1" dirty="0">
                <a:solidFill>
                  <a:srgbClr val="4E3B30"/>
                </a:solidFill>
              </a:rPr>
              <a:t>Еко порука гласи :</a:t>
            </a:r>
            <a:endParaRPr lang="x-none" sz="2400" dirty="0">
              <a:solidFill>
                <a:srgbClr val="4E3B30"/>
              </a:solidFill>
            </a:endParaRPr>
          </a:p>
          <a:p>
            <a:pPr marL="0" lvl="0" indent="0">
              <a:buClr>
                <a:srgbClr val="F0A22E"/>
              </a:buClr>
              <a:buNone/>
            </a:pPr>
            <a:r>
              <a:rPr lang="ru-RU" b="1" u="sng" dirty="0">
                <a:solidFill>
                  <a:srgbClr val="4E3B30"/>
                </a:solidFill>
              </a:rPr>
              <a:t>Не дозволи да птица селица сутра одустане од повратка са југа</a:t>
            </a:r>
            <a:r>
              <a:rPr lang="ru-RU" b="1" u="sng" dirty="0" smtClean="0">
                <a:solidFill>
                  <a:srgbClr val="4E3B30"/>
                </a:solidFill>
              </a:rPr>
              <a:t>.</a:t>
            </a:r>
          </a:p>
          <a:p>
            <a:pPr marL="0" lvl="0" indent="0">
              <a:buClr>
                <a:srgbClr val="F0A22E"/>
              </a:buClr>
              <a:buNone/>
            </a:pPr>
            <a:r>
              <a:rPr lang="ru-RU" sz="2000" b="1" u="sng" dirty="0">
                <a:solidFill>
                  <a:srgbClr val="4E3B30"/>
                </a:solidFill>
              </a:rPr>
              <a:t> </a:t>
            </a:r>
            <a:endParaRPr lang="x-none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3789040"/>
            <a:ext cx="3960440" cy="23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0594905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8640"/>
            <a:ext cx="8686800" cy="5891485"/>
          </a:xfrm>
        </p:spPr>
        <p:txBody>
          <a:bodyPr/>
          <a:lstStyle/>
          <a:p>
            <a:pPr marL="0" lvl="0" indent="0">
              <a:buClr>
                <a:srgbClr val="F0A22E"/>
              </a:buClr>
              <a:buNone/>
            </a:pPr>
            <a:r>
              <a:rPr lang="x-none" sz="3000" dirty="0" smtClean="0">
                <a:solidFill>
                  <a:srgbClr val="4E3B30"/>
                </a:solidFill>
              </a:rPr>
              <a:t>                        Четврта </a:t>
            </a:r>
            <a:r>
              <a:rPr lang="x-none" sz="3000" dirty="0">
                <a:solidFill>
                  <a:srgbClr val="4E3B30"/>
                </a:solidFill>
              </a:rPr>
              <a:t>група: </a:t>
            </a:r>
          </a:p>
          <a:p>
            <a:pPr marL="0" indent="0">
              <a:buNone/>
            </a:pPr>
            <a:endParaRPr lang="x-none" dirty="0" smtClean="0"/>
          </a:p>
          <a:p>
            <a:pPr marL="0" indent="0">
              <a:buNone/>
            </a:pPr>
            <a:endParaRPr lang="x-none" dirty="0" smtClean="0"/>
          </a:p>
          <a:p>
            <a:pPr marL="0" indent="0">
              <a:buNone/>
            </a:pPr>
            <a:r>
              <a:rPr lang="ru-RU" sz="2000" b="1" dirty="0" smtClean="0"/>
              <a:t>1.</a:t>
            </a:r>
            <a:r>
              <a:rPr lang="ru-RU" sz="2000" dirty="0" smtClean="0"/>
              <a:t>Марина </a:t>
            </a:r>
            <a:r>
              <a:rPr lang="ru-RU" sz="2000" dirty="0"/>
              <a:t>је имала 260 затварача за флаше црвене боје  и 340 зелене боје. Од тих затварача је направила подметаче за  шерпице при чему је употребила 250 затварача. Колико јој је остало затварача?</a:t>
            </a:r>
            <a:endParaRPr lang="x-none" sz="2000" dirty="0"/>
          </a:p>
          <a:p>
            <a:pPr marL="0" indent="0">
              <a:buNone/>
            </a:pPr>
            <a:r>
              <a:rPr lang="ru-RU" sz="2000" b="1" dirty="0" smtClean="0"/>
              <a:t>     </a:t>
            </a:r>
            <a:r>
              <a:rPr lang="ru-RU" sz="2000" dirty="0" smtClean="0"/>
              <a:t>350   </a:t>
            </a:r>
            <a:r>
              <a:rPr lang="ru-RU" sz="2000" dirty="0"/>
              <a:t>- Чувај тату и маму</a:t>
            </a:r>
            <a:endParaRPr lang="x-none" sz="2000" dirty="0"/>
          </a:p>
          <a:p>
            <a:pPr marL="0" indent="0">
              <a:buNone/>
            </a:pPr>
            <a:r>
              <a:rPr lang="ru-RU" sz="2000" dirty="0" smtClean="0"/>
              <a:t>     250    </a:t>
            </a:r>
            <a:r>
              <a:rPr lang="ru-RU" sz="2000" dirty="0"/>
              <a:t>- Чувај </a:t>
            </a:r>
            <a:r>
              <a:rPr lang="ru-RU" sz="2000" dirty="0" smtClean="0"/>
              <a:t>животну средину</a:t>
            </a:r>
          </a:p>
          <a:p>
            <a:pPr marL="0" indent="0">
              <a:buNone/>
            </a:pPr>
            <a:endParaRPr lang="x-none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1987086" cy="140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9978" y="3933056"/>
            <a:ext cx="321310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79481453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60648"/>
            <a:ext cx="8686800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x-none" sz="2000" dirty="0" smtClean="0"/>
              <a:t>2. </a:t>
            </a:r>
            <a:r>
              <a:rPr lang="ru-RU" sz="2000" dirty="0"/>
              <a:t>Ема и Филип су решили да се прошетају оближњим парком. Затекли су стравичан призор. Отпад на све стране!!!!! Одмах су предузели акцију и узели ствар у своје руке. </a:t>
            </a:r>
            <a:endParaRPr lang="x-none" sz="2000" dirty="0"/>
          </a:p>
          <a:p>
            <a:pPr marL="0" indent="0">
              <a:buNone/>
            </a:pPr>
            <a:r>
              <a:rPr lang="ru-RU" sz="2000" dirty="0"/>
              <a:t>Ема је позвала своје другарице, а Филип другаре из комшилука. Бацили су се на посао. Прикупили су око 50kg папира, за 100  kg више  лименки  и  за 30 kg  више пластике  него лименки . Све то су однели у центар за рециклажу и за добијени новац решили да оду на излет.Колико су колограма отпада укупно сакупили савесни еколози</a:t>
            </a:r>
            <a:r>
              <a:rPr lang="ru-RU" sz="2000" dirty="0" smtClean="0"/>
              <a:t>?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380 </a:t>
            </a:r>
            <a:r>
              <a:rPr lang="ru-RU" sz="2000" dirty="0"/>
              <a:t>-да бисмо избегли крај</a:t>
            </a:r>
          </a:p>
          <a:p>
            <a:pPr marL="0" indent="0">
              <a:buNone/>
            </a:pPr>
            <a:r>
              <a:rPr lang="ru-RU" sz="2000" dirty="0" smtClean="0"/>
              <a:t>360 </a:t>
            </a:r>
            <a:r>
              <a:rPr lang="ru-RU" sz="2000" dirty="0"/>
              <a:t>- као себе самог</a:t>
            </a:r>
          </a:p>
          <a:p>
            <a:pPr marL="0" indent="0">
              <a:buNone/>
            </a:pPr>
            <a:endParaRPr lang="x-none" sz="2000" dirty="0"/>
          </a:p>
          <a:p>
            <a:pPr marL="0" indent="0">
              <a:buNone/>
            </a:pPr>
            <a:endParaRPr lang="x-none" sz="2000" dirty="0" smtClean="0"/>
          </a:p>
          <a:p>
            <a:pPr marL="0" lvl="0" indent="0">
              <a:buClr>
                <a:srgbClr val="F0A22E"/>
              </a:buClr>
              <a:buNone/>
            </a:pPr>
            <a:r>
              <a:rPr lang="ru-RU" sz="2400" b="1" dirty="0">
                <a:solidFill>
                  <a:srgbClr val="4E3B30"/>
                </a:solidFill>
              </a:rPr>
              <a:t>Еко порука гласи :</a:t>
            </a:r>
            <a:endParaRPr lang="x-none" sz="2400" dirty="0">
              <a:solidFill>
                <a:srgbClr val="4E3B30"/>
              </a:solidFill>
            </a:endParaRPr>
          </a:p>
          <a:p>
            <a:pPr marL="0" indent="0">
              <a:buNone/>
            </a:pPr>
            <a:r>
              <a:rPr lang="ru-RU" b="1" u="sng" dirty="0"/>
              <a:t>Чувај животну средину да бисмо избегли КРАЈ!!!</a:t>
            </a:r>
            <a:endParaRPr lang="x-none" dirty="0"/>
          </a:p>
          <a:p>
            <a:pPr marL="0" indent="0">
              <a:buNone/>
            </a:pPr>
            <a:endParaRPr lang="x-none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6534" y="3068960"/>
            <a:ext cx="2087737" cy="162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22528948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ЛИКОВНА КУЛТУРА-</a:t>
            </a:r>
            <a:r>
              <a:rPr lang="ru-RU" b="1" dirty="0" smtClean="0"/>
              <a:t>Рециклажа-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</a:pPr>
            <a:r>
              <a:rPr lang="x-none" b="1" i="1" dirty="0" smtClean="0"/>
              <a:t>Т</a:t>
            </a:r>
            <a:r>
              <a:rPr lang="en-US" b="1" i="1" dirty="0" smtClean="0"/>
              <a:t>ЕМА- </a:t>
            </a:r>
            <a:r>
              <a:rPr lang="ru-RU" i="1" dirty="0" smtClean="0"/>
              <a:t>Коришћење разних материјала за компоновање),</a:t>
            </a:r>
            <a:r>
              <a:rPr lang="ru-RU" dirty="0" smtClean="0"/>
              <a:t> </a:t>
            </a:r>
            <a:endParaRPr lang="en-US" i="1" dirty="0" smtClean="0"/>
          </a:p>
          <a:p>
            <a:pPr>
              <a:lnSpc>
                <a:spcPct val="80000"/>
              </a:lnSpc>
            </a:pPr>
            <a:r>
              <a:rPr lang="en-US" b="1" i="1" dirty="0" err="1" smtClean="0"/>
              <a:t>Наставна</a:t>
            </a:r>
            <a:r>
              <a:rPr lang="en-US" b="1" i="1" dirty="0" smtClean="0"/>
              <a:t> </a:t>
            </a:r>
            <a:r>
              <a:rPr lang="en-US" b="1" i="1" dirty="0" err="1" smtClean="0"/>
              <a:t>јединица</a:t>
            </a:r>
            <a:r>
              <a:rPr lang="en-US" dirty="0" smtClean="0"/>
              <a:t>:</a:t>
            </a:r>
            <a:r>
              <a:rPr lang="en-US" b="1" dirty="0" smtClean="0"/>
              <a:t> </a:t>
            </a:r>
            <a:r>
              <a:rPr lang="ru-RU" dirty="0" smtClean="0"/>
              <a:t>Преобликовање материјала или предмета њиховим спајањем</a:t>
            </a:r>
            <a:endParaRPr lang="en-US" dirty="0" smtClean="0"/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ru-RU" b="1" i="1" dirty="0" smtClean="0"/>
              <a:t>Тип часа</a:t>
            </a:r>
            <a:r>
              <a:rPr lang="en-US" dirty="0" smtClean="0"/>
              <a:t>—</a:t>
            </a:r>
            <a:r>
              <a:rPr lang="en-US" dirty="0" err="1" smtClean="0"/>
              <a:t>вежбање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ru-RU" b="1" i="1" dirty="0" smtClean="0"/>
              <a:t>Методе  рада</a:t>
            </a:r>
            <a:r>
              <a:rPr lang="en-US" b="1" i="1" dirty="0" smtClean="0"/>
              <a:t>-</a:t>
            </a:r>
            <a:r>
              <a:rPr lang="ru-RU" dirty="0" smtClean="0"/>
              <a:t> метода разговора</a:t>
            </a:r>
            <a:r>
              <a:rPr lang="en-US" dirty="0" smtClean="0"/>
              <a:t> , </a:t>
            </a:r>
            <a:r>
              <a:rPr lang="ru-RU" dirty="0" smtClean="0"/>
              <a:t>практичног рада, демонстративна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ru-RU" b="1" i="1" dirty="0" smtClean="0"/>
              <a:t>Наставни облици:</a:t>
            </a:r>
            <a:r>
              <a:rPr lang="ru-RU" b="1" dirty="0" smtClean="0"/>
              <a:t> групни</a:t>
            </a:r>
            <a:r>
              <a:rPr lang="en-US" dirty="0" smtClean="0"/>
              <a:t>, </a:t>
            </a:r>
            <a:r>
              <a:rPr lang="ru-RU" dirty="0" smtClean="0"/>
              <a:t>фронтални</a:t>
            </a:r>
            <a:r>
              <a:rPr lang="en-US" dirty="0" smtClean="0"/>
              <a:t>, </a:t>
            </a:r>
            <a:r>
              <a:rPr lang="ru-RU" dirty="0" smtClean="0"/>
              <a:t>индивидуални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ru-RU" b="1" i="1" dirty="0" smtClean="0"/>
              <a:t>Наставна средства</a:t>
            </a:r>
            <a:r>
              <a:rPr lang="ru-RU" dirty="0" smtClean="0"/>
              <a:t> </a:t>
            </a:r>
            <a:r>
              <a:rPr lang="en-US" dirty="0" smtClean="0"/>
              <a:t>.-</a:t>
            </a:r>
            <a:r>
              <a:rPr lang="ru-RU" dirty="0" smtClean="0"/>
              <a:t>слике, пластичне флаше и цевчице , лепљива трака, маказе , колаж папир, чепови ( затварачи ) за флаше, лепак, хамер, неупотребљиви ЦД-ови, дебљи шарени картон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b="1" i="1" dirty="0" err="1" smtClean="0"/>
              <a:t>Циљ</a:t>
            </a:r>
            <a:r>
              <a:rPr lang="en-US" b="1" i="1" dirty="0" smtClean="0"/>
              <a:t> </a:t>
            </a:r>
            <a:r>
              <a:rPr lang="en-US" b="1" i="1" dirty="0" err="1" smtClean="0"/>
              <a:t>часа</a:t>
            </a:r>
            <a:r>
              <a:rPr lang="en-US" b="1" i="1" dirty="0" smtClean="0"/>
              <a:t>-</a:t>
            </a:r>
            <a:r>
              <a:rPr lang="en-US" dirty="0" smtClean="0"/>
              <a:t> </a:t>
            </a:r>
            <a:r>
              <a:rPr lang="ru-RU" dirty="0" smtClean="0"/>
              <a:t>Усмеравање ученика ка  рециклажи и креативности  на  преобликовању постојећих материјала</a:t>
            </a:r>
            <a:endParaRPr lang="en-US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/>
              <a:t>                  -  </a:t>
            </a:r>
            <a:r>
              <a:rPr lang="ru-RU" dirty="0" smtClean="0"/>
              <a:t>Развој маште и индивидуалног ликовног израза</a:t>
            </a:r>
            <a:endParaRPr lang="en-US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/>
              <a:t>                   - </a:t>
            </a:r>
            <a:r>
              <a:rPr lang="ru-RU" dirty="0" smtClean="0"/>
              <a:t>Проналажење начина  и идеја  како деца могу утицати на очување животне средине. </a:t>
            </a:r>
            <a:endParaRPr lang="en-US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/>
              <a:t>                     -</a:t>
            </a:r>
            <a:r>
              <a:rPr lang="ru-RU" dirty="0" smtClean="0"/>
              <a:t>Подстицање деце на самосталност и креативност у решавању решавању еколошких ситуација у својој околини</a:t>
            </a:r>
            <a:r>
              <a:rPr lang="en-US" dirty="0" smtClean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/>
              <a:t>                     -</a:t>
            </a:r>
            <a:r>
              <a:rPr lang="ru-RU" dirty="0" smtClean="0"/>
              <a:t>Развијање еколошке свести ученика</a:t>
            </a:r>
            <a:r>
              <a:rPr lang="en-US" dirty="0" smtClean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/>
              <a:t>                     - </a:t>
            </a:r>
            <a:r>
              <a:rPr lang="ru-RU" dirty="0" smtClean="0"/>
              <a:t>уочити како од старог-неупотребљивог може да настане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/>
              <a:t>                     </a:t>
            </a:r>
            <a:r>
              <a:rPr lang="ru-RU" dirty="0" smtClean="0"/>
              <a:t>ново -корисно, употребљиво</a:t>
            </a:r>
            <a:r>
              <a:rPr lang="en-US" dirty="0" smtClean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 smtClean="0"/>
          </a:p>
          <a:p>
            <a:pPr>
              <a:lnSpc>
                <a:spcPct val="80000"/>
              </a:lnSpc>
              <a:buFontTx/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2976" y="145024"/>
            <a:ext cx="6500858" cy="5484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/>
              <a:t>И </a:t>
            </a:r>
            <a:r>
              <a:rPr lang="en-US" b="1" dirty="0" err="1" smtClean="0"/>
              <a:t>наш</a:t>
            </a:r>
            <a:r>
              <a:rPr lang="en-US" b="1" dirty="0" smtClean="0"/>
              <a:t> </a:t>
            </a:r>
            <a:r>
              <a:rPr lang="en-US" b="1" dirty="0" err="1" smtClean="0"/>
              <a:t>задатак</a:t>
            </a:r>
            <a:r>
              <a:rPr lang="en-US" b="1" dirty="0" smtClean="0"/>
              <a:t> </a:t>
            </a:r>
            <a:r>
              <a:rPr lang="en-US" b="1" dirty="0" err="1" smtClean="0"/>
              <a:t>је</a:t>
            </a:r>
            <a:r>
              <a:rPr lang="en-US" b="1" dirty="0" smtClean="0"/>
              <a:t> </a:t>
            </a:r>
            <a:r>
              <a:rPr lang="en-US" b="1" dirty="0" err="1" smtClean="0"/>
              <a:t>да</a:t>
            </a:r>
            <a:r>
              <a:rPr lang="en-US" b="1" dirty="0" smtClean="0"/>
              <a:t> </a:t>
            </a:r>
            <a:r>
              <a:rPr lang="en-US" b="1" dirty="0" err="1" smtClean="0"/>
              <a:t>од</a:t>
            </a:r>
            <a:r>
              <a:rPr lang="en-US" b="1" dirty="0" smtClean="0"/>
              <a:t> </a:t>
            </a:r>
            <a:r>
              <a:rPr lang="en-US" b="1" dirty="0" err="1" smtClean="0"/>
              <a:t>предмета</a:t>
            </a:r>
            <a:r>
              <a:rPr lang="en-US" b="1" dirty="0" smtClean="0"/>
              <a:t> </a:t>
            </a:r>
            <a:r>
              <a:rPr lang="en-US" b="1" dirty="0" err="1" smtClean="0"/>
              <a:t>који</a:t>
            </a:r>
            <a:r>
              <a:rPr lang="en-US" b="1" dirty="0" smtClean="0"/>
              <a:t> </a:t>
            </a:r>
            <a:r>
              <a:rPr lang="en-US" b="1" dirty="0" err="1" smtClean="0"/>
              <a:t>су</a:t>
            </a:r>
            <a:r>
              <a:rPr lang="en-US" b="1" dirty="0" smtClean="0"/>
              <a:t> </a:t>
            </a:r>
            <a:r>
              <a:rPr lang="en-US" b="1" dirty="0" err="1" smtClean="0"/>
              <a:t>неупотребљиви</a:t>
            </a:r>
            <a:r>
              <a:rPr lang="en-US" b="1" dirty="0" smtClean="0"/>
              <a:t>  </a:t>
            </a:r>
            <a:r>
              <a:rPr lang="en-US" b="1" dirty="0" err="1" smtClean="0"/>
              <a:t>направимо</a:t>
            </a:r>
            <a:r>
              <a:rPr lang="en-US" b="1" dirty="0" smtClean="0"/>
              <a:t> </a:t>
            </a:r>
            <a:r>
              <a:rPr lang="en-US" b="1" dirty="0" err="1" smtClean="0"/>
              <a:t>предмет</a:t>
            </a:r>
            <a:r>
              <a:rPr lang="en-US" b="1" dirty="0" smtClean="0"/>
              <a:t> </a:t>
            </a:r>
            <a:r>
              <a:rPr lang="en-US" b="1" dirty="0" err="1" smtClean="0"/>
              <a:t>или</a:t>
            </a:r>
            <a:r>
              <a:rPr lang="en-US" b="1" dirty="0" smtClean="0"/>
              <a:t> </a:t>
            </a:r>
            <a:r>
              <a:rPr lang="en-US" b="1" dirty="0" err="1" smtClean="0"/>
              <a:t>неку</a:t>
            </a:r>
            <a:r>
              <a:rPr lang="en-US" b="1" dirty="0" smtClean="0"/>
              <a:t> </a:t>
            </a:r>
            <a:r>
              <a:rPr lang="en-US" b="1" dirty="0" err="1" smtClean="0"/>
              <a:t>слику</a:t>
            </a:r>
            <a:r>
              <a:rPr lang="en-US" b="1" dirty="0" smtClean="0"/>
              <a:t> </a:t>
            </a:r>
            <a:r>
              <a:rPr lang="en-US" b="1" dirty="0" err="1" smtClean="0"/>
              <a:t>која</a:t>
            </a:r>
            <a:r>
              <a:rPr lang="en-US" b="1" dirty="0" smtClean="0"/>
              <a:t> </a:t>
            </a:r>
            <a:r>
              <a:rPr lang="en-US" b="1" dirty="0" err="1" smtClean="0"/>
              <a:t>ће</a:t>
            </a:r>
            <a:r>
              <a:rPr lang="en-US" b="1" dirty="0" smtClean="0"/>
              <a:t> </a:t>
            </a:r>
            <a:r>
              <a:rPr lang="en-US" b="1" dirty="0" err="1" smtClean="0"/>
              <a:t>нам</a:t>
            </a:r>
            <a:r>
              <a:rPr lang="en-US" b="1" dirty="0" smtClean="0"/>
              <a:t> </a:t>
            </a:r>
            <a:r>
              <a:rPr lang="en-US" b="1" dirty="0" err="1" smtClean="0"/>
              <a:t>нешто</a:t>
            </a:r>
            <a:r>
              <a:rPr lang="en-US" b="1" dirty="0" smtClean="0"/>
              <a:t> </a:t>
            </a:r>
            <a:r>
              <a:rPr lang="en-US" b="1" dirty="0" err="1" smtClean="0"/>
              <a:t>значити</a:t>
            </a:r>
            <a:r>
              <a:rPr lang="en-US" b="1" dirty="0" smtClean="0"/>
              <a:t> и </a:t>
            </a:r>
            <a:r>
              <a:rPr lang="en-US" b="1" dirty="0" err="1" smtClean="0"/>
              <a:t>користити</a:t>
            </a:r>
            <a:r>
              <a:rPr lang="en-US" sz="1400" dirty="0" smtClean="0"/>
              <a:t> .  </a:t>
            </a:r>
          </a:p>
          <a:p>
            <a:pPr>
              <a:lnSpc>
                <a:spcPct val="80000"/>
              </a:lnSpc>
            </a:pPr>
            <a:r>
              <a:rPr lang="en-US" sz="1400" dirty="0" smtClean="0"/>
              <a:t>                                                                                                                                     </a:t>
            </a:r>
          </a:p>
          <a:p>
            <a:pPr>
              <a:lnSpc>
                <a:spcPct val="80000"/>
              </a:lnSpc>
            </a:pPr>
            <a:r>
              <a:rPr lang="ru-RU" sz="1400" dirty="0" smtClean="0"/>
              <a:t>Формирање група,давање задатака и упутстава за рад, </a:t>
            </a:r>
            <a:endParaRPr lang="en-US" sz="1400" dirty="0" smtClean="0"/>
          </a:p>
          <a:p>
            <a:pPr>
              <a:lnSpc>
                <a:spcPct val="80000"/>
              </a:lnSpc>
            </a:pPr>
            <a:r>
              <a:rPr lang="ru-RU" sz="1400" dirty="0" smtClean="0"/>
              <a:t>Припрема</a:t>
            </a:r>
            <a:r>
              <a:rPr lang="en-US" sz="1400" dirty="0" smtClean="0"/>
              <a:t>  </a:t>
            </a:r>
            <a:r>
              <a:rPr lang="ru-RU" sz="1400" dirty="0" smtClean="0"/>
              <a:t>материјала за рад</a:t>
            </a:r>
            <a:endParaRPr lang="en-US" sz="1400" dirty="0" smtClean="0"/>
          </a:p>
          <a:p>
            <a:pPr>
              <a:lnSpc>
                <a:spcPct val="80000"/>
              </a:lnSpc>
            </a:pPr>
            <a:endParaRPr lang="en-US" sz="1400" dirty="0" smtClean="0"/>
          </a:p>
          <a:p>
            <a:pPr>
              <a:lnSpc>
                <a:spcPct val="80000"/>
              </a:lnSpc>
            </a:pPr>
            <a:r>
              <a:rPr lang="en-US" b="1" dirty="0" smtClean="0"/>
              <a:t>1</a:t>
            </a:r>
            <a:r>
              <a:rPr lang="ru-RU" b="1" dirty="0" smtClean="0"/>
              <a:t>. група- Моје чаше за воду или сок</a:t>
            </a:r>
            <a:endParaRPr lang="ru-RU" dirty="0" smtClean="0"/>
          </a:p>
          <a:p>
            <a:pPr>
              <a:lnSpc>
                <a:spcPct val="80000"/>
              </a:lnSpc>
            </a:pPr>
            <a:r>
              <a:rPr lang="ru-RU" sz="1400" dirty="0" smtClean="0"/>
              <a:t> Од 2 флаше  које су пресечене направити чашу и украшавати је колаж папиром</a:t>
            </a:r>
            <a:endParaRPr lang="en-US" sz="1400" dirty="0" smtClean="0"/>
          </a:p>
          <a:p>
            <a:pPr>
              <a:lnSpc>
                <a:spcPct val="80000"/>
              </a:lnSpc>
            </a:pPr>
            <a:endParaRPr lang="ru-RU" sz="1400" b="1" dirty="0" smtClean="0"/>
          </a:p>
          <a:p>
            <a:pPr>
              <a:lnSpc>
                <a:spcPct val="80000"/>
              </a:lnSpc>
            </a:pPr>
            <a:r>
              <a:rPr lang="ru-RU" b="1" dirty="0" smtClean="0"/>
              <a:t>2. група - Обуцимо девојчицу – дечака</a:t>
            </a:r>
            <a:endParaRPr lang="ru-RU" dirty="0" smtClean="0"/>
          </a:p>
          <a:p>
            <a:pPr>
              <a:lnSpc>
                <a:spcPct val="80000"/>
              </a:lnSpc>
            </a:pPr>
            <a:r>
              <a:rPr lang="ru-RU" sz="1400" dirty="0" smtClean="0"/>
              <a:t>Нацртани су дечак и девојчица на папиру блока бр. 5.Задатак ученика је да им направе одећу од новинског папира , колаж папира,....</a:t>
            </a:r>
            <a:endParaRPr lang="en-US" sz="1400" dirty="0" smtClean="0"/>
          </a:p>
          <a:p>
            <a:pPr>
              <a:lnSpc>
                <a:spcPct val="80000"/>
              </a:lnSpc>
            </a:pPr>
            <a:endParaRPr lang="ru-RU" sz="1400" b="1" dirty="0" smtClean="0"/>
          </a:p>
          <a:p>
            <a:pPr>
              <a:lnSpc>
                <a:spcPct val="80000"/>
              </a:lnSpc>
            </a:pPr>
            <a:r>
              <a:rPr lang="ru-RU" b="1" dirty="0" smtClean="0"/>
              <a:t>3. група-  Подметачи за чаше, шерпе</a:t>
            </a:r>
            <a:endParaRPr lang="ru-RU" dirty="0" smtClean="0"/>
          </a:p>
          <a:p>
            <a:pPr>
              <a:lnSpc>
                <a:spcPct val="80000"/>
              </a:lnSpc>
            </a:pPr>
            <a:r>
              <a:rPr lang="ru-RU" sz="1400" dirty="0" smtClean="0"/>
              <a:t>* Од непотребних дискова  , колаж папира, украсног папира или картона од кутија за ципеле формирати кругове и лепити их преко диска да се добије подметач за чаше</a:t>
            </a:r>
            <a:endParaRPr lang="en-US" sz="1400" dirty="0" smtClean="0"/>
          </a:p>
          <a:p>
            <a:pPr>
              <a:lnSpc>
                <a:spcPct val="80000"/>
              </a:lnSpc>
            </a:pPr>
            <a:endParaRPr lang="ru-RU" sz="1400" b="1" dirty="0" smtClean="0"/>
          </a:p>
          <a:p>
            <a:pPr>
              <a:lnSpc>
                <a:spcPct val="80000"/>
              </a:lnSpc>
            </a:pPr>
            <a:r>
              <a:rPr lang="ru-RU" b="1" dirty="0" smtClean="0"/>
              <a:t>4. група-  Ваза за цвеће- саксија</a:t>
            </a:r>
            <a:endParaRPr lang="ru-RU" dirty="0" smtClean="0"/>
          </a:p>
          <a:p>
            <a:pPr>
              <a:lnSpc>
                <a:spcPct val="80000"/>
              </a:lnSpc>
            </a:pPr>
            <a:r>
              <a:rPr lang="ru-RU" sz="1400" dirty="0" smtClean="0"/>
              <a:t> Од пресечених флаша и колаж папира, новинског папира  , конопца, доњег дела флаша   и сламчица за сок правити вазе и цветиће</a:t>
            </a:r>
            <a:endParaRPr lang="en-US" sz="1400" dirty="0" smtClean="0"/>
          </a:p>
          <a:p>
            <a:pPr>
              <a:lnSpc>
                <a:spcPct val="80000"/>
              </a:lnSpc>
            </a:pPr>
            <a:endParaRPr lang="ru-RU" sz="2000" b="1" dirty="0" smtClean="0"/>
          </a:p>
          <a:p>
            <a:pPr>
              <a:lnSpc>
                <a:spcPct val="80000"/>
              </a:lnSpc>
            </a:pPr>
            <a:r>
              <a:rPr lang="ru-RU" sz="2000" b="1" dirty="0" smtClean="0"/>
              <a:t>5. група-формирање фигуре од пластичних затварача за флаше</a:t>
            </a:r>
            <a:r>
              <a:rPr lang="ru-RU" sz="1400" b="1" dirty="0" smtClean="0"/>
              <a:t> </a:t>
            </a:r>
            <a:endParaRPr lang="ru-RU" sz="1400" dirty="0" smtClean="0"/>
          </a:p>
          <a:p>
            <a:pPr>
              <a:lnSpc>
                <a:spcPct val="80000"/>
              </a:lnSpc>
            </a:pPr>
            <a:r>
              <a:rPr lang="ru-RU" sz="1400" dirty="0" smtClean="0"/>
              <a:t>Пластичне</a:t>
            </a:r>
            <a:r>
              <a:rPr lang="en-US" sz="1400" dirty="0" smtClean="0"/>
              <a:t>  </a:t>
            </a:r>
            <a:r>
              <a:rPr lang="ru-RU" sz="1400" dirty="0" smtClean="0"/>
              <a:t>затвараче за флаше разниих боја   лепити на</a:t>
            </a:r>
            <a:r>
              <a:rPr lang="en-US" sz="1400" dirty="0" smtClean="0"/>
              <a:t> </a:t>
            </a:r>
            <a:r>
              <a:rPr lang="ru-RU" sz="1400" dirty="0" smtClean="0"/>
              <a:t>исцртаном  картону ( лептир, цвет, ауто,...</a:t>
            </a:r>
            <a:r>
              <a:rPr lang="en-US" sz="1400" dirty="0" smtClean="0"/>
              <a:t> </a:t>
            </a:r>
            <a:r>
              <a:rPr lang="en-US" sz="1400" dirty="0" err="1" smtClean="0"/>
              <a:t>Подметачи</a:t>
            </a:r>
            <a:r>
              <a:rPr lang="en-US" sz="1400" dirty="0" smtClean="0"/>
              <a:t> </a:t>
            </a:r>
            <a:r>
              <a:rPr lang="en-US" sz="1400" dirty="0" err="1" smtClean="0"/>
              <a:t>за</a:t>
            </a:r>
            <a:r>
              <a:rPr lang="en-US" sz="1400" dirty="0" smtClean="0"/>
              <a:t> </a:t>
            </a:r>
            <a:r>
              <a:rPr lang="en-US" sz="1400" dirty="0" err="1" smtClean="0"/>
              <a:t>шерпе</a:t>
            </a:r>
            <a:r>
              <a:rPr lang="en-US" sz="1400" dirty="0" smtClean="0"/>
              <a:t> и </a:t>
            </a:r>
            <a:r>
              <a:rPr lang="en-US" sz="1400" dirty="0" err="1" smtClean="0"/>
              <a:t>тањире</a:t>
            </a:r>
            <a:r>
              <a:rPr lang="en-US" sz="1400" dirty="0" smtClean="0"/>
              <a:t>)</a:t>
            </a:r>
          </a:p>
          <a:p>
            <a:pPr>
              <a:lnSpc>
                <a:spcPct val="80000"/>
              </a:lnSpc>
            </a:pPr>
            <a:endParaRPr lang="en-US" sz="1400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1538" y="1071546"/>
            <a:ext cx="6929486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/>
              <a:t>Задаци за ученикe</a:t>
            </a:r>
            <a:endParaRPr lang="ru-RU" sz="2400" dirty="0" smtClean="0"/>
          </a:p>
          <a:p>
            <a:pPr>
              <a:lnSpc>
                <a:spcPct val="90000"/>
              </a:lnSpc>
            </a:pPr>
            <a:r>
              <a:rPr lang="ru-RU" sz="2400" dirty="0" smtClean="0"/>
              <a:t>Доношење материјала за рад  (кесе, ЦД-ови ,флаше, сламчице за сок,чепови ( затварачи) од флаша, новине...);</a:t>
            </a:r>
          </a:p>
          <a:p>
            <a:pPr>
              <a:lnSpc>
                <a:spcPct val="90000"/>
              </a:lnSpc>
            </a:pPr>
            <a:r>
              <a:rPr lang="ru-RU" sz="2400" dirty="0" smtClean="0"/>
              <a:t>Презентовање урађеног родитељима, бакама, декама, рођацима и комшијама у циљу ширења свести о потреби очувања и заштите животне средине</a:t>
            </a:r>
          </a:p>
          <a:p>
            <a:pPr>
              <a:lnSpc>
                <a:spcPct val="90000"/>
              </a:lnSpc>
            </a:pPr>
            <a:r>
              <a:rPr lang="ru-RU" sz="2400" dirty="0" smtClean="0"/>
              <a:t>Посета изложби у холу школе </a:t>
            </a:r>
            <a:endParaRPr lang="en-US" sz="2400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5852" y="857232"/>
            <a:ext cx="600079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Учешће  су узели и родитељи појединих ученика који су желели да помогну деци. Свака група је добила задатак да осмисли неку фигуру у зависноссти од материјала којим располажу.Имали су и могућност да бирају групу у којој желе да буду и за коју сматрају да ће бити успешнији , креативнији, маштовитији. Када протекне  тридесет минута долази друга група ( други  разред) која се , такође, дели на мање групе</a:t>
            </a:r>
            <a:endParaRPr lang="en-US" sz="2400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Ево</a:t>
            </a:r>
            <a:r>
              <a:rPr lang="en-US" dirty="0" smtClean="0"/>
              <a:t> </a:t>
            </a:r>
            <a:r>
              <a:rPr lang="en-US" dirty="0" err="1" smtClean="0"/>
              <a:t>како</a:t>
            </a:r>
            <a:r>
              <a:rPr lang="en-US" dirty="0" smtClean="0"/>
              <a:t> </a:t>
            </a:r>
            <a:r>
              <a:rPr lang="en-US" dirty="0" err="1" smtClean="0"/>
              <a:t>је</a:t>
            </a:r>
            <a:r>
              <a:rPr lang="en-US" dirty="0" smtClean="0"/>
              <a:t> </a:t>
            </a:r>
            <a:r>
              <a:rPr lang="en-US" dirty="0" err="1" smtClean="0"/>
              <a:t>то</a:t>
            </a:r>
            <a:r>
              <a:rPr lang="en-US" dirty="0" smtClean="0"/>
              <a:t> </a:t>
            </a:r>
            <a:r>
              <a:rPr lang="en-US" dirty="0" err="1" smtClean="0"/>
              <a:t>изгледало</a:t>
            </a:r>
            <a:r>
              <a:rPr lang="en-US" dirty="0" smtClean="0"/>
              <a:t>: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9" y="1554163"/>
            <a:ext cx="3429024" cy="3589349"/>
          </a:xfrm>
          <a:prstGeom prst="rect">
            <a:avLst/>
          </a:prstGeom>
          <a:noFill/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196975"/>
            <a:ext cx="3675062" cy="44640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2976036" cy="2232027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57166"/>
            <a:ext cx="3743325" cy="2659066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3214686"/>
            <a:ext cx="3643338" cy="2654309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3143248"/>
            <a:ext cx="4224337" cy="24415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Мотивација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    </a:t>
            </a:r>
            <a:r>
              <a:rPr lang="ru-RU" dirty="0" smtClean="0"/>
              <a:t>У савременом образовању се све више тежи  знању које</a:t>
            </a:r>
            <a:r>
              <a:rPr lang="en-US" dirty="0" smtClean="0"/>
              <a:t> </a:t>
            </a:r>
            <a:r>
              <a:rPr lang="ru-RU" dirty="0" smtClean="0"/>
              <a:t>се заснива на интегративним и синтетичким процесима. Ученици би требало да кроз разноврсне активности схвате колико је важан допринос свих нас,</a:t>
            </a:r>
            <a:r>
              <a:rPr lang="en-US" dirty="0" smtClean="0"/>
              <a:t>  </a:t>
            </a:r>
            <a:r>
              <a:rPr lang="ru-RU" dirty="0" smtClean="0"/>
              <a:t>и деце и одраслих, да би се сачувала планета Земља. Да</a:t>
            </a:r>
            <a:r>
              <a:rPr lang="en-US" dirty="0" smtClean="0"/>
              <a:t>  </a:t>
            </a:r>
            <a:r>
              <a:rPr lang="ru-RU" dirty="0" smtClean="0"/>
              <a:t>схвате да само од нас зависи квалитет живота, воде , ваздуха  ,  земљишта и уопште  целе планете. Ако се развије свест појединца, развиће се и колективна и друштвена свест и планета има шансе да опстане.То ће се постићи обликом активности коју деца на овом узрасту највише воле- игром, покретом и певањем.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2014-10-_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603461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Изложба</a:t>
            </a:r>
            <a:r>
              <a:rPr lang="en-US" dirty="0" smtClean="0"/>
              <a:t> </a:t>
            </a:r>
            <a:r>
              <a:rPr lang="en-US" dirty="0" err="1" smtClean="0"/>
              <a:t>радова</a:t>
            </a:r>
            <a:r>
              <a:rPr lang="en-US" dirty="0" smtClean="0"/>
              <a:t> у </a:t>
            </a:r>
            <a:r>
              <a:rPr lang="en-US" dirty="0" err="1" smtClean="0"/>
              <a:t>холу</a:t>
            </a:r>
            <a:r>
              <a:rPr lang="en-US" dirty="0" smtClean="0"/>
              <a:t> </a:t>
            </a:r>
            <a:r>
              <a:rPr lang="en-US" dirty="0" err="1" smtClean="0"/>
              <a:t>школе</a:t>
            </a:r>
            <a:endParaRPr lang="en-US" dirty="0"/>
          </a:p>
        </p:txBody>
      </p:sp>
      <p:pic>
        <p:nvPicPr>
          <p:cNvPr id="4" name="Picture 4" descr="20141025_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145322">
            <a:off x="148501" y="1624452"/>
            <a:ext cx="4219276" cy="253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4357694"/>
            <a:ext cx="3103563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20141025_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60158">
            <a:off x="4914900" y="2293938"/>
            <a:ext cx="3900488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628800"/>
            <a:ext cx="8458200" cy="4896544"/>
          </a:xfrm>
        </p:spPr>
        <p:txBody>
          <a:bodyPr>
            <a:normAutofit fontScale="90000"/>
          </a:bodyPr>
          <a:lstStyle/>
          <a:p>
            <a:r>
              <a:rPr lang="x-none" sz="3200" dirty="0" smtClean="0"/>
              <a:t>НАСТАВНА ЈЕДИНИЦА: ЕКО ХИМНА</a:t>
            </a:r>
            <a:br>
              <a:rPr lang="x-none" sz="3200" dirty="0" smtClean="0"/>
            </a:br>
            <a:r>
              <a:rPr lang="x-none" sz="3200" dirty="0" smtClean="0"/>
              <a:t>тип часа: ОБРАДА</a:t>
            </a:r>
            <a:br>
              <a:rPr lang="x-none" sz="3200" dirty="0" smtClean="0"/>
            </a:br>
            <a:r>
              <a:rPr lang="x-none" sz="3200" dirty="0"/>
              <a:t/>
            </a:r>
            <a:br>
              <a:rPr lang="x-none" sz="3200" dirty="0"/>
            </a:br>
            <a:r>
              <a:rPr lang="ru-RU" sz="2200" dirty="0" smtClean="0"/>
              <a:t>- Разговор </a:t>
            </a:r>
            <a:r>
              <a:rPr lang="ru-RU" sz="2200" dirty="0"/>
              <a:t>о представи и вежбе дисања</a:t>
            </a:r>
            <a:br>
              <a:rPr lang="ru-RU" sz="2200" dirty="0"/>
            </a:br>
            <a:r>
              <a:rPr lang="ru-RU" sz="2200" dirty="0" smtClean="0"/>
              <a:t>- Савлађивање </a:t>
            </a:r>
            <a:r>
              <a:rPr lang="ru-RU" sz="2200" dirty="0"/>
              <a:t>текста и мелодије песме „Еко химна“ по деловима и спајање у целину уз изражајно дотеривање;</a:t>
            </a:r>
            <a:br>
              <a:rPr lang="ru-RU" sz="2200" dirty="0"/>
            </a:br>
            <a:r>
              <a:rPr lang="ru-RU" sz="2200" dirty="0" smtClean="0"/>
              <a:t>- Извођење </a:t>
            </a:r>
            <a:r>
              <a:rPr lang="ru-RU" sz="2200" dirty="0"/>
              <a:t>научене песме уз кореографију (ученици другог разреда певају песму и показују покрете, остали ученици понављају)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x-none" sz="3200" dirty="0" smtClean="0"/>
              <a:t/>
            </a:r>
            <a:br>
              <a:rPr lang="x-none" sz="3200" dirty="0" smtClean="0"/>
            </a:br>
            <a:r>
              <a:rPr lang="x-none" sz="3200" dirty="0" smtClean="0"/>
              <a:t/>
            </a:r>
            <a:br>
              <a:rPr lang="x-none" sz="3200" dirty="0" smtClean="0"/>
            </a:br>
            <a:endParaRPr lang="x-none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8458200" cy="914400"/>
          </a:xfrm>
        </p:spPr>
        <p:txBody>
          <a:bodyPr>
            <a:normAutofit/>
          </a:bodyPr>
          <a:lstStyle/>
          <a:p>
            <a:r>
              <a:rPr lang="x-none" sz="3600" dirty="0" smtClean="0"/>
              <a:t>НАСТАВНИ ПРЕДМЕТ: МУЗИЧКА КУЛТУРА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4797152"/>
            <a:ext cx="238125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883489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8640"/>
            <a:ext cx="8686800" cy="6336704"/>
          </a:xfrm>
        </p:spPr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x-none" sz="2800" dirty="0" smtClean="0">
                <a:latin typeface="Times New Roman"/>
                <a:ea typeface="Times New Roman"/>
              </a:rPr>
              <a:t>                             </a:t>
            </a:r>
            <a:r>
              <a:rPr lang="en-US" sz="2800" dirty="0" smtClean="0">
                <a:latin typeface="Times New Roman"/>
                <a:ea typeface="Times New Roman"/>
              </a:rPr>
              <a:t>ЕКО ХИМНА</a:t>
            </a:r>
            <a:endParaRPr lang="x-none" sz="2800" dirty="0" smtClean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endParaRPr lang="x-none" sz="2000" dirty="0">
              <a:latin typeface="Times New Roman"/>
              <a:ea typeface="Times New Roman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latin typeface="Times New Roman"/>
                <a:ea typeface="Times New Roman"/>
              </a:rPr>
              <a:t> </a:t>
            </a:r>
            <a:r>
              <a:rPr lang="x-none" sz="2000" dirty="0">
                <a:latin typeface="+mj-lt"/>
                <a:ea typeface="Times New Roman"/>
              </a:rPr>
              <a:t>        </a:t>
            </a:r>
            <a:r>
              <a:rPr lang="x-none" sz="1800" dirty="0" smtClean="0">
                <a:latin typeface="+mj-lt"/>
                <a:ea typeface="Times New Roman"/>
              </a:rPr>
              <a:t>Еколози </a:t>
            </a:r>
            <a:r>
              <a:rPr lang="x-none" sz="1800" dirty="0">
                <a:latin typeface="+mj-lt"/>
                <a:ea typeface="Times New Roman"/>
              </a:rPr>
              <a:t>смо прави ми, </a:t>
            </a:r>
            <a:r>
              <a:rPr lang="x-none" sz="1800" dirty="0" smtClean="0">
                <a:latin typeface="+mj-lt"/>
                <a:ea typeface="Times New Roman"/>
              </a:rPr>
              <a:t>                          </a:t>
            </a:r>
            <a:r>
              <a:rPr lang="ru-RU" sz="1800" dirty="0" smtClean="0">
                <a:latin typeface="+mj-lt"/>
                <a:ea typeface="Times New Roman"/>
              </a:rPr>
              <a:t>Еколози </a:t>
            </a:r>
            <a:r>
              <a:rPr lang="ru-RU" sz="1800" dirty="0">
                <a:latin typeface="+mj-lt"/>
                <a:ea typeface="Times New Roman"/>
              </a:rPr>
              <a:t>смо ти и ја</a:t>
            </a:r>
            <a:r>
              <a:rPr lang="ru-RU" sz="1800" dirty="0" smtClean="0">
                <a:latin typeface="+mj-lt"/>
                <a:ea typeface="Times New Roman"/>
              </a:rPr>
              <a:t>,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dirty="0" smtClean="0">
                <a:latin typeface="+mj-lt"/>
              </a:rPr>
              <a:t>          паметни </a:t>
            </a:r>
            <a:r>
              <a:rPr lang="x-none" sz="1800" dirty="0">
                <a:latin typeface="+mj-lt"/>
              </a:rPr>
              <a:t>и одлучни</a:t>
            </a:r>
            <a:r>
              <a:rPr lang="x-none" sz="1800" dirty="0" smtClean="0">
                <a:latin typeface="+mj-lt"/>
              </a:rPr>
              <a:t>,                                  </a:t>
            </a:r>
            <a:r>
              <a:rPr lang="ru-RU" sz="1800" dirty="0" smtClean="0">
                <a:latin typeface="+mj-lt"/>
              </a:rPr>
              <a:t>у очима </a:t>
            </a:r>
            <a:r>
              <a:rPr lang="ru-RU" sz="1800" dirty="0">
                <a:latin typeface="+mj-lt"/>
              </a:rPr>
              <a:t>нам сунце сја</a:t>
            </a:r>
            <a:r>
              <a:rPr lang="ru-RU" sz="1800" dirty="0" smtClean="0">
                <a:latin typeface="+mj-lt"/>
              </a:rPr>
              <a:t>,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dirty="0" smtClean="0">
                <a:latin typeface="+mj-lt"/>
              </a:rPr>
              <a:t>          природу </a:t>
            </a:r>
            <a:r>
              <a:rPr lang="x-none" sz="1800" dirty="0">
                <a:latin typeface="+mj-lt"/>
              </a:rPr>
              <a:t>ми чувамо, </a:t>
            </a:r>
            <a:r>
              <a:rPr lang="x-none" sz="1800" dirty="0" smtClean="0">
                <a:latin typeface="+mj-lt"/>
              </a:rPr>
              <a:t>                                руке </a:t>
            </a:r>
            <a:r>
              <a:rPr lang="x-none" sz="1800" dirty="0">
                <a:latin typeface="+mj-lt"/>
              </a:rPr>
              <a:t>су нам магичне</a:t>
            </a:r>
            <a:r>
              <a:rPr lang="x-none" sz="1800" dirty="0" smtClean="0">
                <a:latin typeface="+mj-lt"/>
              </a:rPr>
              <a:t>,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dirty="0" smtClean="0">
                <a:latin typeface="+mj-lt"/>
              </a:rPr>
              <a:t>          смеће </a:t>
            </a:r>
            <a:r>
              <a:rPr lang="x-none" sz="1800" dirty="0">
                <a:latin typeface="+mj-lt"/>
              </a:rPr>
              <a:t>сортирамо, </a:t>
            </a:r>
            <a:r>
              <a:rPr lang="x-none" sz="1800" dirty="0" smtClean="0">
                <a:latin typeface="+mj-lt"/>
              </a:rPr>
              <a:t>                                   брижне </a:t>
            </a:r>
            <a:r>
              <a:rPr lang="x-none" sz="1800" dirty="0">
                <a:latin typeface="+mj-lt"/>
              </a:rPr>
              <a:t>и марљиве</a:t>
            </a:r>
            <a:r>
              <a:rPr lang="x-none" sz="1800" dirty="0" smtClean="0">
                <a:latin typeface="+mj-lt"/>
              </a:rPr>
              <a:t>,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dirty="0" smtClean="0">
                <a:latin typeface="+mj-lt"/>
              </a:rPr>
              <a:t>          Зелени </a:t>
            </a:r>
            <a:r>
              <a:rPr lang="x-none" sz="1800" dirty="0">
                <a:latin typeface="+mj-lt"/>
              </a:rPr>
              <a:t>смо прави ми. </a:t>
            </a:r>
            <a:r>
              <a:rPr lang="x-none" sz="1800" dirty="0" smtClean="0">
                <a:latin typeface="+mj-lt"/>
              </a:rPr>
              <a:t>                            Чувајмо </a:t>
            </a:r>
            <a:r>
              <a:rPr lang="x-none" sz="1800" dirty="0">
                <a:latin typeface="+mj-lt"/>
              </a:rPr>
              <a:t>природу</a:t>
            </a:r>
            <a:r>
              <a:rPr lang="x-none" sz="1800" dirty="0" smtClean="0">
                <a:latin typeface="+mj-lt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x-none" sz="1800" dirty="0"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dirty="0" smtClean="0">
                <a:latin typeface="+mj-lt"/>
              </a:rPr>
              <a:t>          Папир </a:t>
            </a:r>
            <a:r>
              <a:rPr lang="x-none" sz="1800" dirty="0">
                <a:latin typeface="+mj-lt"/>
              </a:rPr>
              <a:t>рециклирамо, </a:t>
            </a:r>
            <a:r>
              <a:rPr lang="x-none" sz="1800" dirty="0" smtClean="0">
                <a:latin typeface="+mj-lt"/>
              </a:rPr>
              <a:t>                              Нечистоће </a:t>
            </a:r>
            <a:r>
              <a:rPr lang="x-none" sz="1800" dirty="0">
                <a:latin typeface="+mj-lt"/>
              </a:rPr>
              <a:t>уклањамо</a:t>
            </a:r>
            <a:r>
              <a:rPr lang="x-none" sz="1800" dirty="0" smtClean="0">
                <a:latin typeface="+mj-lt"/>
              </a:rPr>
              <a:t>,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dirty="0" smtClean="0">
                <a:latin typeface="+mj-lt"/>
              </a:rPr>
              <a:t>          цвеће </a:t>
            </a:r>
            <a:r>
              <a:rPr lang="x-none" sz="1800" dirty="0">
                <a:latin typeface="+mj-lt"/>
              </a:rPr>
              <a:t>не чупамо, </a:t>
            </a:r>
            <a:r>
              <a:rPr lang="x-none" sz="1800" dirty="0" smtClean="0">
                <a:latin typeface="+mj-lt"/>
              </a:rPr>
              <a:t>                                    порушено </a:t>
            </a:r>
            <a:r>
              <a:rPr lang="x-none" sz="1800" dirty="0">
                <a:latin typeface="+mj-lt"/>
              </a:rPr>
              <a:t>поправљамо</a:t>
            </a:r>
            <a:r>
              <a:rPr lang="x-none" sz="1800" dirty="0" smtClean="0">
                <a:latin typeface="+mj-lt"/>
              </a:rPr>
              <a:t>,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dirty="0" smtClean="0">
                <a:latin typeface="+mj-lt"/>
              </a:rPr>
              <a:t>          дрво </a:t>
            </a:r>
            <a:r>
              <a:rPr lang="x-none" sz="1800" dirty="0">
                <a:latin typeface="+mj-lt"/>
              </a:rPr>
              <a:t>засадимо, </a:t>
            </a:r>
            <a:r>
              <a:rPr lang="x-none" sz="1800" dirty="0" smtClean="0">
                <a:latin typeface="+mj-lt"/>
              </a:rPr>
              <a:t>                                        с </a:t>
            </a:r>
            <a:r>
              <a:rPr lang="x-none" sz="1800" dirty="0">
                <a:latin typeface="+mj-lt"/>
              </a:rPr>
              <a:t>природом миришемо</a:t>
            </a:r>
            <a:r>
              <a:rPr lang="x-none" sz="1800" dirty="0" smtClean="0">
                <a:latin typeface="+mj-lt"/>
              </a:rPr>
              <a:t>,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dirty="0" smtClean="0">
                <a:latin typeface="+mj-lt"/>
              </a:rPr>
              <a:t>          чувамо </a:t>
            </a:r>
            <a:r>
              <a:rPr lang="x-none" sz="1800" dirty="0">
                <a:latin typeface="+mj-lt"/>
              </a:rPr>
              <a:t>га, пазимо, </a:t>
            </a:r>
            <a:r>
              <a:rPr lang="x-none" sz="1800" dirty="0" smtClean="0">
                <a:latin typeface="+mj-lt"/>
              </a:rPr>
              <a:t>                                 њој </a:t>
            </a:r>
            <a:r>
              <a:rPr lang="x-none" sz="1800" dirty="0">
                <a:latin typeface="+mj-lt"/>
              </a:rPr>
              <a:t>певамо и </a:t>
            </a:r>
            <a:r>
              <a:rPr lang="x-none" sz="1800" dirty="0" smtClean="0">
                <a:latin typeface="+mj-lt"/>
              </a:rPr>
              <a:t>дишемо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dirty="0" smtClean="0">
                <a:latin typeface="+mj-lt"/>
              </a:rPr>
              <a:t>          зелено </a:t>
            </a:r>
            <a:r>
              <a:rPr lang="x-none" sz="1800" dirty="0">
                <a:latin typeface="+mj-lt"/>
              </a:rPr>
              <a:t>размишљамо. </a:t>
            </a:r>
            <a:r>
              <a:rPr lang="x-none" sz="1800" dirty="0" smtClean="0">
                <a:latin typeface="+mj-lt"/>
              </a:rPr>
              <a:t>                             </a:t>
            </a:r>
            <a:r>
              <a:rPr lang="x-none" sz="1800" dirty="0">
                <a:latin typeface="+mj-lt"/>
              </a:rPr>
              <a:t>в</a:t>
            </a:r>
            <a:r>
              <a:rPr lang="x-none" sz="1800" dirty="0" smtClean="0">
                <a:latin typeface="+mj-lt"/>
              </a:rPr>
              <a:t>олимо </a:t>
            </a:r>
            <a:r>
              <a:rPr lang="x-none" sz="1800" dirty="0">
                <a:latin typeface="+mj-lt"/>
              </a:rPr>
              <a:t>природу</a:t>
            </a:r>
            <a:r>
              <a:rPr lang="x-none" sz="1800" dirty="0" smtClean="0">
                <a:latin typeface="+mj-lt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x-none" sz="1800" dirty="0"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dirty="0" smtClean="0">
                <a:latin typeface="+mj-lt"/>
              </a:rPr>
              <a:t>                                              </a:t>
            </a:r>
            <a:r>
              <a:rPr lang="ru-RU" sz="1800" dirty="0" smtClean="0">
                <a:latin typeface="+mj-lt"/>
              </a:rPr>
              <a:t>Еко </a:t>
            </a:r>
            <a:r>
              <a:rPr lang="ru-RU" sz="1800" dirty="0">
                <a:latin typeface="+mj-lt"/>
              </a:rPr>
              <a:t>дух у нама живи,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latin typeface="+mj-lt"/>
              </a:rPr>
              <a:t>                                              нека </a:t>
            </a:r>
            <a:r>
              <a:rPr lang="ru-RU" sz="1800" dirty="0">
                <a:latin typeface="+mj-lt"/>
              </a:rPr>
              <a:t>свак` се томе диви,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latin typeface="+mj-lt"/>
              </a:rPr>
              <a:t>                                              зелена </a:t>
            </a:r>
            <a:r>
              <a:rPr lang="ru-RU" sz="1800" dirty="0">
                <a:latin typeface="+mj-lt"/>
              </a:rPr>
              <a:t>је боја </a:t>
            </a:r>
            <a:r>
              <a:rPr lang="ru-RU" sz="1800" dirty="0" smtClean="0">
                <a:latin typeface="+mj-lt"/>
              </a:rPr>
              <a:t>наша,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latin typeface="+mj-lt"/>
              </a:rPr>
              <a:t>                                              нека буде сад и ваша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latin typeface="+mj-lt"/>
              </a:rPr>
              <a:t>                                              чувајмо </a:t>
            </a:r>
            <a:r>
              <a:rPr lang="ru-RU" sz="1800" dirty="0">
                <a:latin typeface="+mj-lt"/>
              </a:rPr>
              <a:t>природу.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x-none" sz="18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3" y="4412972"/>
            <a:ext cx="2162175" cy="2114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3861048"/>
            <a:ext cx="19050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2892575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700" y="333375"/>
            <a:ext cx="8255000" cy="6191250"/>
          </a:xfrm>
        </p:spPr>
      </p:pic>
    </p:spTree>
    <p:extLst>
      <p:ext uri="{BB962C8B-B14F-4D97-AF65-F5344CB8AC3E}">
        <p14:creationId xmlns:p14="http://schemas.microsoft.com/office/powerpoint/2010/main" xmlns="" val="277079488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2543172"/>
          </a:xfrm>
        </p:spPr>
        <p:txBody>
          <a:bodyPr>
            <a:normAutofit/>
          </a:bodyPr>
          <a:lstStyle/>
          <a:p>
            <a:r>
              <a:rPr lang="x-none" dirty="0" smtClean="0"/>
              <a:t>Слободне  активности:  Израда </a:t>
            </a:r>
            <a:br>
              <a:rPr lang="x-none" dirty="0" smtClean="0"/>
            </a:br>
            <a:r>
              <a:rPr lang="x-none" dirty="0" smtClean="0"/>
              <a:t>костима  за  модну ревију  </a:t>
            </a:r>
            <a:br>
              <a:rPr lang="x-none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28662" y="2571744"/>
            <a:ext cx="7918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 smtClean="0"/>
              <a:t>Ученици  су  правили костиме  од  новина и  најлонских кеса. Једни другима  </a:t>
            </a:r>
          </a:p>
          <a:p>
            <a:r>
              <a:rPr lang="x-none" dirty="0" smtClean="0"/>
              <a:t>су  помагали   у изради костима </a:t>
            </a:r>
            <a:endParaRPr lang="en-US" dirty="0"/>
          </a:p>
        </p:txBody>
      </p:sp>
      <p:pic>
        <p:nvPicPr>
          <p:cNvPr id="3074" name="Picture 2" descr="2014-10-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3643314"/>
            <a:ext cx="26289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1876"/>
            <a:ext cx="25146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16415" y="2967335"/>
            <a:ext cx="45111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x-none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Модна ревија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571472" y="327820"/>
          <a:ext cx="3857652" cy="2491579"/>
        </p:xfrm>
        <a:graphic>
          <a:graphicData uri="http://schemas.openxmlformats.org/presentationml/2006/ole">
            <p:oleObj spid="_x0000_s4104" name="Document" r:id="rId3" imgW="1861900" imgH="1395908" progId="Word.Document.8">
              <p:embed/>
            </p:oleObj>
          </a:graphicData>
        </a:graphic>
      </p:graphicFrame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7166"/>
            <a:ext cx="342902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2014-10-_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857628"/>
            <a:ext cx="3481406" cy="2678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4000504"/>
            <a:ext cx="3695725" cy="260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348" y="1571612"/>
            <a:ext cx="785818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Реал</a:t>
            </a:r>
            <a:r>
              <a:rPr lang="x-none" sz="2400" dirty="0" smtClean="0"/>
              <a:t>и</a:t>
            </a:r>
            <a:r>
              <a:rPr lang="ru-RU" sz="2400" dirty="0" smtClean="0"/>
              <a:t>зовани часови су у природном амбијенту били изузетно успешни и веома атрактивни за ученике. Ученици су били изузетно мотивисани и вредно су учили и радили. Планирани циљеви и задаци су у потпуности остварени. Препорука колегама које желе да организују овакву наставу јесте да треба уложити доста труда у планирање и организацију.</a:t>
            </a:r>
            <a:endParaRPr lang="en-US" sz="2400" dirty="0" smtClean="0"/>
          </a:p>
          <a:p>
            <a:endParaRPr lang="en-US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x-none" dirty="0" smtClean="0"/>
              <a:t>Школска 2014-15.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Срдачан поздрав од колектива ОШ.,, Драгиша Луковић -Шпанац", Белошевац ( Крагујевац)</a:t>
            </a:r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571480"/>
            <a:ext cx="564360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686800" cy="838200"/>
          </a:xfrm>
        </p:spPr>
        <p:txBody>
          <a:bodyPr/>
          <a:lstStyle/>
          <a:p>
            <a:r>
              <a:rPr lang="sr-Cyrl-CS" dirty="0" smtClean="0"/>
              <a:t>КОНТАКТ </a:t>
            </a:r>
            <a:r>
              <a:rPr lang="x-none" smtClean="0"/>
              <a:t>Чланов</a:t>
            </a:r>
            <a:r>
              <a:rPr lang="sr-Cyrl-CS" dirty="0" smtClean="0"/>
              <a:t>А</a:t>
            </a:r>
            <a:r>
              <a:rPr lang="x-none" smtClean="0"/>
              <a:t> </a:t>
            </a:r>
            <a:r>
              <a:rPr lang="x-none" dirty="0" smtClean="0"/>
              <a:t>тима: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r>
              <a:rPr lang="en-US" dirty="0" smtClean="0"/>
              <a:t>.n.e.z.a@hotmail.com</a:t>
            </a:r>
            <a:endParaRPr lang="x-none" dirty="0" smtClean="0"/>
          </a:p>
          <a:p>
            <a:r>
              <a:rPr lang="en-US" dirty="0" smtClean="0"/>
              <a:t>l</a:t>
            </a:r>
            <a:r>
              <a:rPr lang="en-US" dirty="0" smtClean="0"/>
              <a:t>jilja.m.n@gmail.com</a:t>
            </a:r>
            <a:endParaRPr lang="x-none" dirty="0" smtClean="0"/>
          </a:p>
          <a:p>
            <a:r>
              <a:rPr lang="en-US" dirty="0" smtClean="0"/>
              <a:t>suza689@gmail.com</a:t>
            </a:r>
            <a:endParaRPr lang="x-none" dirty="0" smtClean="0"/>
          </a:p>
          <a:p>
            <a:r>
              <a:rPr lang="en-US" dirty="0" smtClean="0"/>
              <a:t>b</a:t>
            </a:r>
            <a:r>
              <a:rPr lang="en-US" dirty="0" smtClean="0"/>
              <a:t>.a.savic1@gmail.com</a:t>
            </a:r>
            <a:endParaRPr lang="x-none" dirty="0" smtClean="0"/>
          </a:p>
          <a:p>
            <a:r>
              <a:rPr lang="en-US" dirty="0" smtClean="0"/>
              <a:t>l</a:t>
            </a:r>
            <a:r>
              <a:rPr lang="sr-Latn-CS" dirty="0" smtClean="0"/>
              <a:t>jiljanapantovicuciteljica</a:t>
            </a:r>
            <a:r>
              <a:rPr lang="en-US" dirty="0" smtClean="0"/>
              <a:t>@</a:t>
            </a:r>
            <a:r>
              <a:rPr lang="en-US" dirty="0" err="1" smtClean="0"/>
              <a:t>gmail.com</a:t>
            </a:r>
            <a:endParaRPr lang="x-none" dirty="0" smtClean="0"/>
          </a:p>
          <a:p>
            <a:r>
              <a:rPr lang="x-none" dirty="0" smtClean="0"/>
              <a:t>- Данијела Младеновић , педагогица</a:t>
            </a:r>
            <a:endParaRPr lang="en-US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/>
              <a:t>УВОЂЕЊЕ НОВИНА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smtClean="0"/>
              <a:t>      </a:t>
            </a:r>
            <a:r>
              <a:rPr lang="ru-RU" dirty="0" smtClean="0"/>
              <a:t>Новина овом начину рада је што је у једном наставном дану повезано  више</a:t>
            </a:r>
            <a:r>
              <a:rPr lang="en-US" dirty="0" smtClean="0"/>
              <a:t> </a:t>
            </a:r>
            <a:r>
              <a:rPr lang="ru-RU" dirty="0" smtClean="0"/>
              <a:t>наставних јединица, што је извршена корелација више наставних предмета, што је настава изведена у  природном окружењу ученика ( амбијентална настава), што је интегративна настава подједнако интересантна за учитеље, као и за ученике, што се развијају сараднички односи како код учитеља ( колега)  и по истом таквом моделу и код ученика, што су коришћене нове технике (методе рада), што се ради ,, тимски", што се постиже флексибилнији однос наставника и ученика.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</a:t>
            </a:r>
            <a:r>
              <a:rPr lang="ru-RU" dirty="0" smtClean="0"/>
              <a:t>Еко-шетња   а потом и уводни део часа организован је за све ученике истовремено. Након шетње су ученици подељени у  групе.Свака група је добила своју сатницу по којој ће радити.У ликовној радионици је учествовало и неколиколицина родитеља који су били  само посматрачи и који су помагали деци да остваре своје замисли. Код ученика се није тражило класично знање- репродукција , већ примена истог и стварање - идејних решења кроз које су показали своју креативност, способност, машту.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НаставнЕ јединице: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b="1" i="1" dirty="0" smtClean="0"/>
              <a:t>СРПСКИ ЈЕЗИК-,,Чудна шума" </a:t>
            </a:r>
            <a:endParaRPr lang="en-US" dirty="0" smtClean="0"/>
          </a:p>
          <a:p>
            <a:pPr lvl="0"/>
            <a:r>
              <a:rPr lang="ru-RU" b="1" i="1" dirty="0" smtClean="0"/>
              <a:t>МАТЕМАТИКА -Текстуални задаци</a:t>
            </a:r>
            <a:endParaRPr lang="en-US" dirty="0" smtClean="0"/>
          </a:p>
          <a:p>
            <a:pPr lvl="0"/>
            <a:r>
              <a:rPr lang="ru-RU" b="1" i="1" dirty="0" smtClean="0"/>
              <a:t>ЛИКОВНА КУЛТУРА-</a:t>
            </a:r>
            <a:r>
              <a:rPr lang="ru-RU" b="1" dirty="0" smtClean="0"/>
              <a:t>Рециклажа-</a:t>
            </a:r>
            <a:r>
              <a:rPr lang="ru-RU" dirty="0" smtClean="0"/>
              <a:t> </a:t>
            </a:r>
            <a:r>
              <a:rPr lang="ru-RU" b="1" dirty="0" smtClean="0"/>
              <a:t>Преобликовање материјала или предмета њиховим спајањем</a:t>
            </a:r>
            <a:endParaRPr lang="en-US" dirty="0" smtClean="0"/>
          </a:p>
          <a:p>
            <a:pPr lvl="0"/>
            <a:r>
              <a:rPr lang="ru-RU" b="1" i="1" dirty="0" smtClean="0"/>
              <a:t>МУЗИЧКА КУЛТУРА- ,,Еко-химна"</a:t>
            </a:r>
            <a:endParaRPr lang="en-US" dirty="0" smtClean="0"/>
          </a:p>
          <a:p>
            <a:pPr lvl="0"/>
            <a:r>
              <a:rPr lang="ru-RU" b="1" i="1" dirty="0" smtClean="0"/>
              <a:t>СЛОБОДНЕ  АКТИВНОСТИ-    </a:t>
            </a:r>
            <a:r>
              <a:rPr lang="ru-RU" b="1" i="1" u="sng" dirty="0" smtClean="0"/>
              <a:t>Израда костима за модну ревију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dirty="0" smtClean="0"/>
              <a:t>О ЕКО ПАРКУ ИЛИНА ВОДА </a:t>
            </a:r>
            <a:endParaRPr lang="en-US" dirty="0"/>
          </a:p>
        </p:txBody>
      </p:sp>
      <p:pic>
        <p:nvPicPr>
          <p:cNvPr id="48130" name="Picture 2" descr="C:\Documents and Settings\Korisnik\Desktop\clip_image00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58" y="1285860"/>
            <a:ext cx="5543550" cy="2609850"/>
          </a:xfrm>
          <a:prstGeom prst="rect">
            <a:avLst/>
          </a:prstGeom>
          <a:noFill/>
        </p:spPr>
      </p:pic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4143372" y="4572008"/>
          <a:ext cx="3567127" cy="1357322"/>
        </p:xfrm>
        <a:graphic>
          <a:graphicData uri="http://schemas.openxmlformats.org/presentationml/2006/ole">
            <p:oleObj spid="_x0000_s48131" name="Package" r:id="rId4" imgW="1495440" imgH="485640" progId="Package">
              <p:embed/>
            </p:oleObj>
          </a:graphicData>
        </a:graphic>
      </p:graphicFrame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714488"/>
            <a:ext cx="332389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28596" y="257174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Споменик ”Ускршње јаје” сачињено од </a:t>
            </a:r>
          </a:p>
          <a:p>
            <a:r>
              <a:rPr lang="ru-RU" dirty="0" smtClean="0"/>
              <a:t>неколико стотина аутомобилских делова,</a:t>
            </a:r>
          </a:p>
          <a:p>
            <a:r>
              <a:rPr lang="ru-RU" dirty="0" smtClean="0"/>
              <a:t>што је по величини други споменик јајету </a:t>
            </a:r>
          </a:p>
          <a:p>
            <a:r>
              <a:rPr lang="ru-RU" dirty="0" smtClean="0"/>
              <a:t>у свету- од рециклираног материјала</a:t>
            </a:r>
            <a:endParaRPr lang="en-US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5234" name="Picture 2" descr="C:\Documents and Settings\Korisnik\Desktop\clip_image0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500042"/>
            <a:ext cx="4882625" cy="2742408"/>
          </a:xfrm>
          <a:prstGeom prst="rect">
            <a:avLst/>
          </a:prstGeom>
          <a:noFill/>
        </p:spPr>
      </p:pic>
      <p:pic>
        <p:nvPicPr>
          <p:cNvPr id="95235" name="Picture 3" descr="C:\Documents and Settings\Korisnik\Desktop\clip_image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928934"/>
            <a:ext cx="3648075" cy="3514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Наставни предмет: српски  језик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 smtClean="0"/>
              <a:t>Наставна јединица: Чудна шума</a:t>
            </a:r>
          </a:p>
          <a:p>
            <a:r>
              <a:rPr lang="x-none" dirty="0" smtClean="0"/>
              <a:t>Сценско </a:t>
            </a:r>
            <a:r>
              <a:rPr lang="x-none" smtClean="0"/>
              <a:t>извођење-  </a:t>
            </a:r>
            <a:endParaRPr lang="en-US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257</TotalTime>
  <Words>1765</Words>
  <Application>Microsoft Office PowerPoint</Application>
  <PresentationFormat>On-screen Show (4:3)</PresentationFormat>
  <Paragraphs>207</Paragraphs>
  <Slides>39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Trek</vt:lpstr>
      <vt:lpstr>Package</vt:lpstr>
      <vt:lpstr>Document</vt:lpstr>
      <vt:lpstr> ИЗАБРАНА ТЕМА КОНКУРСА:  ЗАШТИТА ЖИВОТНЕ СРЕДИНЕ </vt:lpstr>
      <vt:lpstr>Чланови тима:</vt:lpstr>
      <vt:lpstr> Мотивација </vt:lpstr>
      <vt:lpstr>УВОЂЕЊЕ НОВИНА</vt:lpstr>
      <vt:lpstr>НаставнЕ јединице: </vt:lpstr>
      <vt:lpstr>О ЕКО ПАРКУ ИЛИНА ВОДА </vt:lpstr>
      <vt:lpstr>Slide 7</vt:lpstr>
      <vt:lpstr>Slide 8</vt:lpstr>
      <vt:lpstr>Наставни предмет: српски  језик</vt:lpstr>
      <vt:lpstr>Slide 10</vt:lpstr>
      <vt:lpstr>Slide 11</vt:lpstr>
      <vt:lpstr>Разговор о утисцима , теми , ликовима, особинама ликова, порукама, идејама ( како би они заштитили шуму, гнезда, становнике шуме,...) </vt:lpstr>
      <vt:lpstr>НАСТАВНА ЈЕДИНИЦА: текстуални задаци тип часа: утврђивање </vt:lpstr>
      <vt:lpstr>ЗАДАЦИ ЗА ДРУГИ РАЗРЕД 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ЛИКОВНА КУЛТУРА-Рециклажа-</vt:lpstr>
      <vt:lpstr>Slide 25</vt:lpstr>
      <vt:lpstr>Slide 26</vt:lpstr>
      <vt:lpstr>Slide 27</vt:lpstr>
      <vt:lpstr>Ево како је то изгледало: </vt:lpstr>
      <vt:lpstr>Slide 29</vt:lpstr>
      <vt:lpstr>Slide 30</vt:lpstr>
      <vt:lpstr>Изложба радова у холу школе</vt:lpstr>
      <vt:lpstr>НАСТАВНА ЈЕДИНИЦА: ЕКО ХИМНА тип часа: ОБРАДА  - Разговор о представи и вежбе дисања - Савлађивање текста и мелодије песме „Еко химна“ по деловима и спајање у целину уз изражајно дотеривање; - Извођење научене песме уз кореографију (ученици другог разреда певају песму и показују покрете, остали ученици понављају)   </vt:lpstr>
      <vt:lpstr>Slide 33</vt:lpstr>
      <vt:lpstr>Slide 34</vt:lpstr>
      <vt:lpstr>Слободне  активности:  Израда  костима  за  модну ревију   </vt:lpstr>
      <vt:lpstr>Slide 36</vt:lpstr>
      <vt:lpstr>Slide 37</vt:lpstr>
      <vt:lpstr>Школска 2014-15.</vt:lpstr>
      <vt:lpstr>КОНТАКТ ЧлановА тима: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НАСТАВНА ЈЕДИНИЦА: текстуални задаци тип часа: утврђивање</dc:title>
  <dc:creator>Sneza</dc:creator>
  <cp:lastModifiedBy>System ® SP2</cp:lastModifiedBy>
  <cp:revision>29</cp:revision>
  <dcterms:created xsi:type="dcterms:W3CDTF">2016-11-19T16:06:52Z</dcterms:created>
  <dcterms:modified xsi:type="dcterms:W3CDTF">2016-11-20T13:21:15Z</dcterms:modified>
</cp:coreProperties>
</file>