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2D360-88AC-462F-BCC3-57FBA1E873CE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4941-4EB4-4779-97AF-478F11D07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sz="8000" b="1" dirty="0" smtClean="0"/>
              <a:t>GEOGRAFSKI </a:t>
            </a:r>
            <a:r>
              <a:rPr lang="sr-Latn-CS" sz="8000" b="1" dirty="0"/>
              <a:t>POLOŽAJ, GRANICE I VELIČINA SRBIJE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8000" b="1" dirty="0" smtClean="0"/>
              <a:t>VELIČINA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sr-Latn-CS" b="1" i="1" dirty="0"/>
              <a:t>P = 88 </a:t>
            </a:r>
            <a:r>
              <a:rPr lang="sr-Latn-CS" b="1" i="1" dirty="0" smtClean="0"/>
              <a:t>502 </a:t>
            </a:r>
            <a:r>
              <a:rPr lang="sr-Latn-CS" b="1" i="1" dirty="0"/>
              <a:t>km²</a:t>
            </a:r>
            <a:r>
              <a:rPr lang="sr-Latn-CS" i="1" dirty="0"/>
              <a:t> </a:t>
            </a:r>
            <a:r>
              <a:rPr lang="sr-Latn-CS" dirty="0"/>
              <a:t>- </a:t>
            </a:r>
            <a:r>
              <a:rPr lang="sr-Latn-CS" dirty="0" smtClean="0"/>
              <a:t>19 </a:t>
            </a:r>
            <a:r>
              <a:rPr lang="sr-Latn-CS" dirty="0"/>
              <a:t>u Evropi bez Rusije</a:t>
            </a:r>
            <a:endParaRPr lang="en-US" dirty="0"/>
          </a:p>
          <a:p>
            <a:pPr>
              <a:buNone/>
            </a:pPr>
            <a:r>
              <a:rPr lang="sr-Latn-CS" dirty="0"/>
              <a:t>Uporediti površinu sa susednim državama!</a:t>
            </a:r>
            <a:endParaRPr lang="en-US" dirty="0"/>
          </a:p>
          <a:p>
            <a:pPr>
              <a:buNone/>
            </a:pPr>
            <a:r>
              <a:rPr lang="sr-Latn-CS" dirty="0"/>
              <a:t>Centralna Srbija 55 968 km², AP Vojvodina 21 </a:t>
            </a:r>
            <a:r>
              <a:rPr lang="sr-Latn-CS" dirty="0" smtClean="0"/>
              <a:t>506</a:t>
            </a:r>
          </a:p>
          <a:p>
            <a:pPr>
              <a:buNone/>
            </a:pPr>
            <a:r>
              <a:rPr lang="sr-Latn-CS" dirty="0" smtClean="0"/>
              <a:t>km² </a:t>
            </a:r>
            <a:r>
              <a:rPr lang="sr-Latn-CS" dirty="0"/>
              <a:t>i </a:t>
            </a:r>
            <a:r>
              <a:rPr lang="sr-Latn-CS" dirty="0" smtClean="0"/>
              <a:t>AP </a:t>
            </a:r>
            <a:r>
              <a:rPr lang="sr-Latn-CS" dirty="0"/>
              <a:t>Kosovo i Metohija 10 887 </a:t>
            </a:r>
            <a:r>
              <a:rPr lang="sr-Latn-CS" dirty="0" smtClean="0"/>
              <a:t>km²</a:t>
            </a:r>
          </a:p>
          <a:p>
            <a:pPr>
              <a:buNone/>
            </a:pPr>
            <a:r>
              <a:rPr lang="sr-Latn-CS" dirty="0"/>
              <a:t>p</a:t>
            </a:r>
            <a:r>
              <a:rPr lang="sr-Latn-CS" dirty="0" smtClean="0"/>
              <a:t>et regiona: Beogradski region, Region Vojvodine,</a:t>
            </a:r>
          </a:p>
          <a:p>
            <a:pPr>
              <a:buNone/>
            </a:pPr>
            <a:r>
              <a:rPr lang="sr-Latn-CS" dirty="0" smtClean="0"/>
              <a:t>Region Šumadije i zapadne Srbije, Region južne i</a:t>
            </a:r>
          </a:p>
          <a:p>
            <a:pPr>
              <a:buNone/>
            </a:pPr>
            <a:r>
              <a:rPr lang="sr-Latn-CS" dirty="0" smtClean="0"/>
              <a:t>istočne Srbije i Region Kosova i Metohije.</a:t>
            </a:r>
          </a:p>
          <a:p>
            <a:pPr>
              <a:buNone/>
            </a:pPr>
            <a:r>
              <a:rPr lang="sr-Latn-CS" dirty="0" smtClean="0"/>
              <a:t>30 upravnih oblasti (29 okruga i Grad Beograd), 24</a:t>
            </a:r>
          </a:p>
          <a:p>
            <a:pPr>
              <a:buNone/>
            </a:pPr>
            <a:r>
              <a:rPr lang="sr-Latn-CS" dirty="0" smtClean="0"/>
              <a:t>grada, 150 opština, 28 gradskih opština i 6 158</a:t>
            </a:r>
          </a:p>
          <a:p>
            <a:pPr>
              <a:buNone/>
            </a:pPr>
            <a:r>
              <a:rPr lang="sr-Latn-CS" dirty="0" smtClean="0"/>
              <a:t>naselja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28600"/>
          </a:xfrm>
        </p:spPr>
        <p:txBody>
          <a:bodyPr>
            <a:noAutofit/>
          </a:bodyPr>
          <a:lstStyle/>
          <a:p>
            <a:r>
              <a:rPr lang="sr-Latn-CS" sz="7200" b="1" dirty="0" smtClean="0"/>
              <a:t>ZAVRŠNI DEO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sr-Latn-CS" dirty="0" smtClean="0"/>
              <a:t>Šta </a:t>
            </a:r>
            <a:r>
              <a:rPr lang="sr-Latn-CS" dirty="0"/>
              <a:t>je to geografski položaj?</a:t>
            </a:r>
            <a:endParaRPr lang="en-US" dirty="0"/>
          </a:p>
          <a:p>
            <a:r>
              <a:rPr lang="sr-Latn-CS" dirty="0"/>
              <a:t>Opiši geografski položaj Srbije?</a:t>
            </a:r>
            <a:endParaRPr lang="en-US" dirty="0"/>
          </a:p>
          <a:p>
            <a:r>
              <a:rPr lang="sr-Latn-CS" dirty="0"/>
              <a:t>Koje su pogodnosti geografskog položaja Srbije?</a:t>
            </a:r>
            <a:endParaRPr lang="en-US" dirty="0"/>
          </a:p>
          <a:p>
            <a:r>
              <a:rPr lang="sr-Latn-CS" dirty="0"/>
              <a:t>Koji su nedostaci geografskog položaja Srbije?</a:t>
            </a:r>
            <a:endParaRPr lang="en-US" dirty="0"/>
          </a:p>
          <a:p>
            <a:r>
              <a:rPr lang="sr-Latn-CS" dirty="0"/>
              <a:t>Objasni značaj Dunava za </a:t>
            </a:r>
            <a:r>
              <a:rPr lang="sr-Latn-CS" dirty="0" smtClean="0"/>
              <a:t>Srbiju.</a:t>
            </a:r>
            <a:endParaRPr lang="en-US" dirty="0"/>
          </a:p>
          <a:p>
            <a:r>
              <a:rPr lang="sr-Latn-CS" dirty="0"/>
              <a:t>Sa kojim državama se graniči Srbija?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>
            <a:noAutofit/>
          </a:bodyPr>
          <a:lstStyle/>
          <a:p>
            <a:r>
              <a:rPr lang="sr-Latn-CS" sz="6600" b="1" dirty="0" smtClean="0"/>
              <a:t>DOMAĆI ZADATAK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6000" dirty="0" smtClean="0"/>
              <a:t>Navedi </a:t>
            </a:r>
            <a:r>
              <a:rPr lang="sr-Latn-CS" sz="6000" dirty="0"/>
              <a:t>važnije granične prelaze Srbije i pronađi ih na </a:t>
            </a:r>
            <a:r>
              <a:rPr lang="sr-Latn-CS" sz="6000" dirty="0" smtClean="0"/>
              <a:t>karti.</a:t>
            </a:r>
            <a:endParaRPr lang="en-US" sz="6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8000" b="1" dirty="0"/>
              <a:t>UVODNI DEO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sr-Latn-CS" dirty="0"/>
              <a:t>Šta je geografski položaj?</a:t>
            </a:r>
            <a:endParaRPr lang="en-US" dirty="0"/>
          </a:p>
          <a:p>
            <a:r>
              <a:rPr lang="sr-Latn-CS" dirty="0"/>
              <a:t>Šta je geografska </a:t>
            </a:r>
            <a:r>
              <a:rPr lang="sr-Latn-CS" dirty="0" smtClean="0"/>
              <a:t>širina? Kako </a:t>
            </a:r>
            <a:r>
              <a:rPr lang="sr-Latn-CS" dirty="0"/>
              <a:t>se zovu linije koje je određuju?</a:t>
            </a:r>
            <a:endParaRPr lang="en-US" dirty="0"/>
          </a:p>
          <a:p>
            <a:r>
              <a:rPr lang="sr-Latn-CS" dirty="0"/>
              <a:t>Šta je geografska </a:t>
            </a:r>
            <a:r>
              <a:rPr lang="sr-Latn-CS" dirty="0" smtClean="0"/>
              <a:t>dužina? Kako </a:t>
            </a:r>
            <a:r>
              <a:rPr lang="sr-Latn-CS" dirty="0"/>
              <a:t>se zovu linije koje je određuju?</a:t>
            </a:r>
            <a:endParaRPr lang="en-US" dirty="0"/>
          </a:p>
          <a:p>
            <a:r>
              <a:rPr lang="sr-Latn-CS" dirty="0"/>
              <a:t>Šta je ekvator?</a:t>
            </a:r>
            <a:endParaRPr lang="en-US" dirty="0"/>
          </a:p>
          <a:p>
            <a:r>
              <a:rPr lang="sr-Latn-CS" dirty="0"/>
              <a:t>Šta je Grinič?</a:t>
            </a:r>
            <a:endParaRPr lang="en-US" dirty="0"/>
          </a:p>
          <a:p>
            <a:r>
              <a:rPr lang="sr-Latn-CS" dirty="0"/>
              <a:t>Ponoviti strane sveta i oznake na engleskom!</a:t>
            </a:r>
            <a:endParaRPr lang="en-US" dirty="0"/>
          </a:p>
          <a:p>
            <a:r>
              <a:rPr lang="sr-Latn-CS" dirty="0"/>
              <a:t>U kojoj regiji Evrope se Srbija nalazi?</a:t>
            </a:r>
            <a:endParaRPr lang="en-US" dirty="0"/>
          </a:p>
          <a:p>
            <a:r>
              <a:rPr lang="sr-Latn-CS" dirty="0"/>
              <a:t>U kojoj časovnoj zoni se Srbija nalazi?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Da ponovimo...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 smtClean="0"/>
              <a:t>Geografski položaj je gde se neko mesto nalazi u odnosu na okolinu.</a:t>
            </a:r>
          </a:p>
          <a:p>
            <a:r>
              <a:rPr lang="sr-Latn-RS" dirty="0" smtClean="0"/>
              <a:t>Geografska širina je rastojanje nekog mesta od ekvatora i određuje se paralelama ili uporednicima.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eografska dužina je rastojanje nekog mesta od Griniča i određuje se meridijanima ili podnevcima.</a:t>
            </a:r>
          </a:p>
          <a:p>
            <a:r>
              <a:rPr lang="sr-Latn-RS" dirty="0" smtClean="0"/>
              <a:t>Ekvator je nulta paralela, a Grinič je nulti meridijan.</a:t>
            </a:r>
          </a:p>
          <a:p>
            <a:r>
              <a:rPr lang="sr-Latn-RS" dirty="0" smtClean="0"/>
              <a:t>N (North) = sever, S (Sauth) = jug, W (West) = zapad i    E (East) = istok</a:t>
            </a:r>
          </a:p>
          <a:p>
            <a:r>
              <a:rPr lang="sr-Latn-RS" dirty="0" smtClean="0"/>
              <a:t>Srbija se nalazi u Južnoj Evropi.</a:t>
            </a:r>
          </a:p>
          <a:p>
            <a:r>
              <a:rPr lang="sr-Latn-RS" dirty="0" smtClean="0"/>
              <a:t>Srbija je u srednjoevropskoj časovnoj zoni.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geografska širina i du&amp;zcaron;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91600" cy="588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sr-Latn-CS" sz="6000" b="1" dirty="0" smtClean="0"/>
              <a:t>GEOGRAFSKI</a:t>
            </a:r>
            <a:r>
              <a:rPr lang="sr-Latn-CS" sz="6000" dirty="0" smtClean="0"/>
              <a:t> </a:t>
            </a:r>
            <a:r>
              <a:rPr lang="sr-Latn-CS" sz="6000" b="1" dirty="0" smtClean="0"/>
              <a:t>POLOŽAJ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sr-Latn-CS" sz="4400" b="1" i="1" dirty="0" smtClean="0"/>
              <a:t>severni umereni toplotni pojas</a:t>
            </a:r>
            <a:endParaRPr lang="en-US" sz="4400" dirty="0" smtClean="0"/>
          </a:p>
          <a:p>
            <a:pPr>
              <a:buNone/>
            </a:pPr>
            <a:r>
              <a:rPr lang="sr-Latn-CS" sz="4400" dirty="0" smtClean="0"/>
              <a:t>Koji toplotni pojasevi postoje na</a:t>
            </a:r>
          </a:p>
          <a:p>
            <a:pPr>
              <a:buNone/>
            </a:pPr>
            <a:r>
              <a:rPr lang="sr-Latn-CS" sz="4400" dirty="0" smtClean="0"/>
              <a:t>Zemlji?</a:t>
            </a:r>
            <a:endParaRPr lang="en-US" sz="4400" dirty="0" smtClean="0"/>
          </a:p>
          <a:p>
            <a:r>
              <a:rPr lang="sr-Latn-CS" sz="4400" b="1" i="1" dirty="0" smtClean="0"/>
              <a:t>kontinentalna zemlja</a:t>
            </a:r>
          </a:p>
          <a:p>
            <a:r>
              <a:rPr lang="sr-Latn-CS" sz="4400" b="1" i="1" dirty="0" smtClean="0"/>
              <a:t>istočni deo Južne Evrope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5400" b="1" dirty="0" smtClean="0">
                <a:latin typeface="+mn-lt"/>
              </a:rPr>
              <a:t>MATEMATIČKO – GEOGRAFSKI POLOŽAJ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sr-Latn-CS" sz="4400" b="1" i="1" dirty="0" smtClean="0"/>
              <a:t>42° – 46° N i 18° – 23° E</a:t>
            </a:r>
            <a:endParaRPr lang="en-US" sz="4400" dirty="0" smtClean="0"/>
          </a:p>
          <a:p>
            <a:r>
              <a:rPr lang="sr-Latn-CS" sz="4400" b="1" i="1" dirty="0" smtClean="0"/>
              <a:t>45. paralela</a:t>
            </a:r>
            <a:endParaRPr lang="en-US" sz="4400" dirty="0" smtClean="0"/>
          </a:p>
          <a:p>
            <a:pPr>
              <a:buNone/>
            </a:pPr>
            <a:r>
              <a:rPr lang="sr-Latn-CS" sz="4400" dirty="0" smtClean="0"/>
              <a:t>Pokazati krajnje tačke teritorije</a:t>
            </a:r>
          </a:p>
          <a:p>
            <a:pPr>
              <a:buNone/>
            </a:pPr>
            <a:r>
              <a:rPr lang="sr-Latn-CS" sz="4400" dirty="0" smtClean="0"/>
              <a:t>Srbije.</a:t>
            </a:r>
            <a:endParaRPr lang="en-US" sz="4400" dirty="0" smtClean="0"/>
          </a:p>
          <a:p>
            <a:pPr>
              <a:buNone/>
            </a:pPr>
            <a:r>
              <a:rPr lang="sr-Latn-CS" sz="4400" dirty="0" smtClean="0"/>
              <a:t>Pronaći na karti Srbije sve navedene</a:t>
            </a:r>
          </a:p>
          <a:p>
            <a:pPr>
              <a:buNone/>
            </a:pPr>
            <a:r>
              <a:rPr lang="sr-Latn-CS" sz="4400" dirty="0" smtClean="0"/>
              <a:t>tačke.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r>
              <a:rPr lang="sr-Latn-CS" sz="6000" b="1" dirty="0" smtClean="0"/>
              <a:t>FIZIČKO – GEOGRAFSKI POLOŽA</a:t>
            </a:r>
            <a:r>
              <a:rPr lang="sr-Latn-CS" sz="6000" dirty="0" smtClean="0"/>
              <a:t>J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r>
              <a:rPr lang="sr-Latn-CS" sz="5400" b="1" i="1" dirty="0" smtClean="0"/>
              <a:t>panonska </a:t>
            </a:r>
          </a:p>
          <a:p>
            <a:r>
              <a:rPr lang="sr-Latn-CS" sz="5400" b="1" i="1" dirty="0" smtClean="0"/>
              <a:t>srednjoevropska</a:t>
            </a:r>
          </a:p>
          <a:p>
            <a:r>
              <a:rPr lang="sr-Latn-CS" sz="5400" b="1" i="1" dirty="0" smtClean="0"/>
              <a:t>južnoevropska</a:t>
            </a:r>
          </a:p>
          <a:p>
            <a:r>
              <a:rPr lang="sr-Latn-CS" sz="5400" b="1" i="1" dirty="0" smtClean="0"/>
              <a:t>podunavska</a:t>
            </a:r>
          </a:p>
          <a:p>
            <a:r>
              <a:rPr lang="sr-Latn-CS" sz="5400" b="1" i="1" dirty="0" smtClean="0"/>
              <a:t>balkanska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sr-Latn-CS" sz="6000" b="1" dirty="0" smtClean="0"/>
              <a:t>SAOBRAĆAJNO – GEOGRAFSKI POLOŽAJ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sr-Latn-CS" b="1" i="1" dirty="0" smtClean="0"/>
              <a:t>Koridor 10 </a:t>
            </a:r>
            <a:r>
              <a:rPr lang="sr-Latn-CS" dirty="0" smtClean="0"/>
              <a:t>– </a:t>
            </a:r>
            <a:r>
              <a:rPr lang="sr-Latn-CS" b="1" i="1" dirty="0" smtClean="0"/>
              <a:t>Moravsko – vardarska i Moravsko – nišavska udolina </a:t>
            </a:r>
          </a:p>
          <a:p>
            <a:pPr>
              <a:buNone/>
            </a:pPr>
            <a:r>
              <a:rPr lang="sr-Latn-CS" dirty="0" smtClean="0"/>
              <a:t>Zašto je Srbija raskrsnica </a:t>
            </a:r>
            <a:r>
              <a:rPr lang="sr-Latn-CS" dirty="0"/>
              <a:t>međunarodnih puteva u Jugoistočnoj </a:t>
            </a:r>
            <a:r>
              <a:rPr lang="sr-Latn-CS" dirty="0" smtClean="0"/>
              <a:t>Evropi?</a:t>
            </a:r>
            <a:endParaRPr lang="sr-Latn-CS" dirty="0"/>
          </a:p>
          <a:p>
            <a:pPr>
              <a:buNone/>
            </a:pPr>
            <a:r>
              <a:rPr lang="sr-Latn-CS" dirty="0" smtClean="0"/>
              <a:t>Zašto je Srbija most </a:t>
            </a:r>
            <a:r>
              <a:rPr lang="sr-Latn-CS" dirty="0"/>
              <a:t>između visokorazvijenih zapadnoevropskih država </a:t>
            </a:r>
            <a:r>
              <a:rPr lang="sr-Latn-CS" dirty="0" smtClean="0"/>
              <a:t>i</a:t>
            </a:r>
          </a:p>
          <a:p>
            <a:pPr>
              <a:buNone/>
            </a:pPr>
            <a:r>
              <a:rPr lang="sr-Latn-CS" dirty="0" smtClean="0"/>
              <a:t>slabije </a:t>
            </a:r>
            <a:r>
              <a:rPr lang="sr-Latn-CS" dirty="0"/>
              <a:t>razvijene Jugozapadne Azije i severoistočne Afrike</a:t>
            </a:r>
            <a:endParaRPr lang="en-US" dirty="0"/>
          </a:p>
          <a:p>
            <a:pPr>
              <a:buNone/>
            </a:pPr>
            <a:r>
              <a:rPr lang="sr-Latn-CS" dirty="0" smtClean="0"/>
              <a:t>Čime </a:t>
            </a:r>
            <a:r>
              <a:rPr lang="sr-Latn-CS" dirty="0"/>
              <a:t>su bogate ove regije?</a:t>
            </a:r>
            <a:endParaRPr lang="en-US" dirty="0"/>
          </a:p>
          <a:p>
            <a:pPr>
              <a:buNone/>
            </a:pPr>
            <a:r>
              <a:rPr lang="sr-Latn-CS" dirty="0" smtClean="0"/>
              <a:t>Pokazati </a:t>
            </a:r>
            <a:r>
              <a:rPr lang="sr-Latn-CS" dirty="0"/>
              <a:t>glavne saobraćajne pravce: Subotica – Novi Sad – Beograd 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Niš </a:t>
            </a:r>
            <a:r>
              <a:rPr lang="sr-Latn-CS" dirty="0"/>
              <a:t>(preko Niša ka Instanbulu) – Vranje (Skoplje – Solun – Atina ) </a:t>
            </a:r>
            <a:r>
              <a:rPr lang="sr-Latn-CS" dirty="0" smtClean="0"/>
              <a:t>i </a:t>
            </a:r>
          </a:p>
          <a:p>
            <a:pPr>
              <a:buNone/>
            </a:pPr>
            <a:r>
              <a:rPr lang="sr-Latn-CS" dirty="0" smtClean="0"/>
              <a:t>Beograd </a:t>
            </a:r>
            <a:r>
              <a:rPr lang="sr-Latn-CS" dirty="0"/>
              <a:t>– Zagreb – Ljubljana</a:t>
            </a:r>
            <a:endParaRPr lang="en-US" dirty="0"/>
          </a:p>
          <a:p>
            <a:r>
              <a:rPr lang="sr-Latn-CS" b="1" dirty="0" smtClean="0"/>
              <a:t>Koridor 7 - </a:t>
            </a:r>
            <a:r>
              <a:rPr lang="sr-Latn-CS" b="1" i="1" dirty="0"/>
              <a:t>Dunav – kanal Dunav-Majna-Rajna</a:t>
            </a:r>
            <a:endParaRPr lang="en-US" dirty="0"/>
          </a:p>
          <a:p>
            <a:pPr>
              <a:buNone/>
            </a:pPr>
            <a:r>
              <a:rPr lang="sr-Latn-CS" dirty="0" smtClean="0"/>
              <a:t>Ponoviti </a:t>
            </a:r>
            <a:r>
              <a:rPr lang="sr-Latn-CS" dirty="0"/>
              <a:t>kroz koje države i glavne gradove prolazi </a:t>
            </a:r>
            <a:r>
              <a:rPr lang="sr-Latn-CS" dirty="0" smtClean="0"/>
              <a:t>Dunav.</a:t>
            </a:r>
          </a:p>
          <a:p>
            <a:pPr>
              <a:buNone/>
            </a:pPr>
            <a:r>
              <a:rPr lang="sr-Latn-CS" dirty="0" smtClean="0"/>
              <a:t>Kako je spojeno </a:t>
            </a:r>
            <a:r>
              <a:rPr lang="sr-Latn-CS" dirty="0"/>
              <a:t>Severno i Crno more od Roterdama do </a:t>
            </a:r>
            <a:r>
              <a:rPr lang="sr-Latn-CS" dirty="0" smtClean="0"/>
              <a:t>Konstance?</a:t>
            </a:r>
            <a:endParaRPr lang="en-US" dirty="0"/>
          </a:p>
          <a:p>
            <a:pPr>
              <a:buNone/>
            </a:pPr>
            <a:r>
              <a:rPr lang="sr-Latn-CS" dirty="0" smtClean="0"/>
              <a:t>Uočiti </a:t>
            </a:r>
            <a:r>
              <a:rPr lang="sr-Latn-CS" dirty="0"/>
              <a:t>blizinu i udaljenost teritorije Srbije od Jadranskog, </a:t>
            </a:r>
            <a:r>
              <a:rPr lang="sr-Latn-CS" dirty="0" smtClean="0"/>
              <a:t>Egejskog i </a:t>
            </a:r>
          </a:p>
          <a:p>
            <a:pPr>
              <a:buNone/>
            </a:pPr>
            <a:r>
              <a:rPr lang="sr-Latn-CS" dirty="0" smtClean="0"/>
              <a:t>Crnog </a:t>
            </a:r>
            <a:r>
              <a:rPr lang="sr-Latn-CS" dirty="0"/>
              <a:t>mora!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8000" b="1" dirty="0" smtClean="0"/>
              <a:t>GRANICE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b="1" i="1" dirty="0"/>
              <a:t>2 </a:t>
            </a:r>
            <a:r>
              <a:rPr lang="sr-Latn-CS" b="1" i="1" dirty="0" smtClean="0"/>
              <a:t>361,7 km</a:t>
            </a:r>
          </a:p>
          <a:p>
            <a:pPr>
              <a:buNone/>
            </a:pPr>
            <a:r>
              <a:rPr lang="sr-Latn-CS" dirty="0" smtClean="0"/>
              <a:t>Sa kojim se državama graniči Republika Srbija?</a:t>
            </a:r>
            <a:endParaRPr lang="en-US" dirty="0"/>
          </a:p>
          <a:p>
            <a:pPr>
              <a:buNone/>
            </a:pPr>
            <a:r>
              <a:rPr lang="sr-Latn-CS" dirty="0" smtClean="0"/>
              <a:t>Objasniti </a:t>
            </a:r>
            <a:r>
              <a:rPr lang="sr-Latn-CS" dirty="0"/>
              <a:t>kako je bivša Jugoslavija bila </a:t>
            </a:r>
            <a:r>
              <a:rPr lang="sr-Latn-CS" dirty="0" smtClean="0"/>
              <a:t>okružena</a:t>
            </a:r>
          </a:p>
          <a:p>
            <a:pPr>
              <a:buNone/>
            </a:pPr>
            <a:r>
              <a:rPr lang="sr-Latn-CS" dirty="0" smtClean="0"/>
              <a:t>BRIGAMA</a:t>
            </a:r>
            <a:r>
              <a:rPr lang="sr-Latn-CS" dirty="0"/>
              <a:t>!</a:t>
            </a:r>
            <a:endParaRPr lang="en-US" dirty="0"/>
          </a:p>
          <a:p>
            <a:r>
              <a:rPr lang="sr-Latn-CS" b="1" i="1" dirty="0"/>
              <a:t>prirodne granice – reka, </a:t>
            </a:r>
            <a:r>
              <a:rPr lang="sr-Latn-CS" b="1" i="1" dirty="0" smtClean="0"/>
              <a:t>planina, jezera</a:t>
            </a:r>
            <a:endParaRPr lang="en-US" dirty="0"/>
          </a:p>
          <a:p>
            <a:pPr>
              <a:buNone/>
            </a:pPr>
            <a:r>
              <a:rPr lang="sr-Latn-CS" dirty="0"/>
              <a:t>Uočiti prema kojim susednim zemljama su </a:t>
            </a:r>
            <a:r>
              <a:rPr lang="sr-Latn-CS" dirty="0" smtClean="0"/>
              <a:t>granice</a:t>
            </a:r>
          </a:p>
          <a:p>
            <a:pPr>
              <a:buNone/>
            </a:pPr>
            <a:r>
              <a:rPr lang="sr-Latn-CS" dirty="0" smtClean="0"/>
              <a:t>prirodne</a:t>
            </a:r>
            <a:r>
              <a:rPr lang="sr-Latn-CS" dirty="0"/>
              <a:t>!</a:t>
            </a:r>
            <a:endParaRPr lang="en-US" dirty="0"/>
          </a:p>
          <a:p>
            <a:r>
              <a:rPr lang="sr-Latn-CS" b="1" i="1" dirty="0"/>
              <a:t>neetničke granice</a:t>
            </a:r>
            <a:endParaRPr lang="en-US" dirty="0"/>
          </a:p>
          <a:p>
            <a:pPr>
              <a:buNone/>
            </a:pPr>
            <a:r>
              <a:rPr lang="sr-Latn-CS" dirty="0"/>
              <a:t>Objasniti zašto su granice prema </a:t>
            </a:r>
            <a:r>
              <a:rPr lang="sr-Latn-CS" dirty="0" smtClean="0"/>
              <a:t>susednim</a:t>
            </a:r>
          </a:p>
          <a:p>
            <a:pPr>
              <a:buNone/>
            </a:pPr>
            <a:r>
              <a:rPr lang="sr-Latn-CS" dirty="0" smtClean="0"/>
              <a:t>zemljama </a:t>
            </a:r>
            <a:r>
              <a:rPr lang="sr-Latn-CS" dirty="0"/>
              <a:t>neetničke!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544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GEOGRAFSKI POLOŽAJ, GRANICE I VELIČINA SRBIJE </vt:lpstr>
      <vt:lpstr>UVODNI DEO </vt:lpstr>
      <vt:lpstr>Da ponovimo...</vt:lpstr>
      <vt:lpstr>Slide 4</vt:lpstr>
      <vt:lpstr>GEOGRAFSKI POLOŽAJ </vt:lpstr>
      <vt:lpstr>MATEMATIČKO – GEOGRAFSKI POLOŽAJ</vt:lpstr>
      <vt:lpstr>FIZIČKO – GEOGRAFSKI POLOŽAJ</vt:lpstr>
      <vt:lpstr>SAOBRAĆAJNO – GEOGRAFSKI POLOŽAJ</vt:lpstr>
      <vt:lpstr>GRANICE</vt:lpstr>
      <vt:lpstr>VELIČINA</vt:lpstr>
      <vt:lpstr>ZAVRŠNI DEO </vt:lpstr>
      <vt:lpstr>DOMAĆI ZADATAK 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GAGA</dc:creator>
  <cp:lastModifiedBy>Gaga</cp:lastModifiedBy>
  <cp:revision>8</cp:revision>
  <dcterms:created xsi:type="dcterms:W3CDTF">2015-09-08T18:48:04Z</dcterms:created>
  <dcterms:modified xsi:type="dcterms:W3CDTF">2016-09-08T18:44:26Z</dcterms:modified>
</cp:coreProperties>
</file>