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0EB2-B91F-4CE7-9828-661BA72E201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3A6-562C-4535-8480-9F4224869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438400"/>
          </a:xfrm>
        </p:spPr>
        <p:txBody>
          <a:bodyPr>
            <a:noAutofit/>
          </a:bodyPr>
          <a:lstStyle/>
          <a:p>
            <a:r>
              <a:rPr lang="sr-Cyrl-CS" sz="6000" b="1" dirty="0" smtClean="0">
                <a:latin typeface="+mn-lt"/>
              </a:rPr>
              <a:t>САВЕЗНА РЕПУБЛИКА НЕМАЧКА</a:t>
            </a:r>
            <a:endParaRPr lang="en-US" sz="6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>
            <a:noAutofit/>
          </a:bodyPr>
          <a:lstStyle/>
          <a:p>
            <a:r>
              <a:rPr lang="sr-Cyrl-CS" sz="5400" b="1" dirty="0" smtClean="0"/>
              <a:t>П = 350 000 км²</a:t>
            </a:r>
          </a:p>
          <a:p>
            <a:r>
              <a:rPr lang="sr-Latn-CS" sz="5400" b="1" dirty="0" smtClean="0"/>
              <a:t>  =</a:t>
            </a:r>
            <a:r>
              <a:rPr lang="sr-Cyrl-CS" sz="5400" b="1" dirty="0" smtClean="0"/>
              <a:t>80 000 000</a:t>
            </a:r>
          </a:p>
          <a:p>
            <a:r>
              <a:rPr lang="sr-Cyrl-CS" sz="5400" b="1" dirty="0" smtClean="0"/>
              <a:t>Берлин 3 400 000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038600"/>
            <a:ext cx="76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УКРАТКО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н</a:t>
            </a:r>
            <a:r>
              <a:rPr lang="sr-Cyrl-CS" dirty="0" smtClean="0"/>
              <a:t>ајвећа држава Средње Европе</a:t>
            </a:r>
          </a:p>
          <a:p>
            <a:r>
              <a:rPr lang="sr-Cyrl-CS" dirty="0" smtClean="0"/>
              <a:t>Приблатичка низија на северу - Алпи на југу</a:t>
            </a:r>
          </a:p>
          <a:p>
            <a:r>
              <a:rPr lang="sr-Cyrl-CS" dirty="0" smtClean="0"/>
              <a:t>Дунав – Мајна – Рајна</a:t>
            </a:r>
          </a:p>
          <a:p>
            <a:r>
              <a:rPr lang="sr-Cyrl-CS" dirty="0" smtClean="0"/>
              <a:t>г</a:t>
            </a:r>
            <a:r>
              <a:rPr lang="sr-Cyrl-CS" dirty="0" smtClean="0"/>
              <a:t>усто насељена</a:t>
            </a:r>
          </a:p>
          <a:p>
            <a:r>
              <a:rPr lang="sr-Cyrl-CS" dirty="0" smtClean="0"/>
              <a:t>н</a:t>
            </a:r>
            <a:r>
              <a:rPr lang="sr-Cyrl-CS" dirty="0" smtClean="0"/>
              <a:t>ајразвијенија привреда у Европи</a:t>
            </a:r>
          </a:p>
          <a:p>
            <a:r>
              <a:rPr lang="sr-Cyrl-CS" dirty="0" smtClean="0"/>
              <a:t>Рур и Сар</a:t>
            </a:r>
          </a:p>
          <a:p>
            <a:r>
              <a:rPr lang="sr-Cyrl-CS" dirty="0" smtClean="0"/>
              <a:t>Рајнска област</a:t>
            </a:r>
          </a:p>
          <a:p>
            <a:r>
              <a:rPr lang="sr-Cyrl-CS" smtClean="0"/>
              <a:t>Берлински зид</a:t>
            </a:r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ГЕОГРАФСКИ ПОЛОЖАЈ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sr-Cyrl-CS" sz="3600" dirty="0" smtClean="0"/>
              <a:t>Са којим се државама Немачка граничи?</a:t>
            </a:r>
          </a:p>
          <a:p>
            <a:r>
              <a:rPr lang="sr-Cyrl-CS" sz="3600" dirty="0" smtClean="0"/>
              <a:t>На која два мора Немачка излази?</a:t>
            </a:r>
          </a:p>
          <a:p>
            <a:r>
              <a:rPr lang="sr-Cyrl-CS" sz="3600" dirty="0" smtClean="0"/>
              <a:t>Зашто постоје економске разлике између западног и источног дела земље?</a:t>
            </a:r>
          </a:p>
          <a:p>
            <a:r>
              <a:rPr lang="sr-Cyrl-CS" sz="3600" dirty="0"/>
              <a:t>р</a:t>
            </a:r>
            <a:r>
              <a:rPr lang="sr-Cyrl-CS" sz="3600" dirty="0" smtClean="0"/>
              <a:t>егије Немачке: северна Немачка, средња Немачка, јужна Немачка и Рајнска област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РЕЉЕФ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Cyrl-CS" dirty="0" smtClean="0"/>
              <a:t>Прибалтичка низија – северна Немачка</a:t>
            </a:r>
          </a:p>
          <a:p>
            <a:r>
              <a:rPr lang="sr-Cyrl-CS" dirty="0"/>
              <a:t>н</a:t>
            </a:r>
            <a:r>
              <a:rPr lang="sr-Cyrl-CS" dirty="0" smtClean="0"/>
              <a:t>иске громадне планине – средња Немачка</a:t>
            </a:r>
          </a:p>
          <a:p>
            <a:r>
              <a:rPr lang="sr-Cyrl-CS" dirty="0"/>
              <a:t>в</a:t>
            </a:r>
            <a:r>
              <a:rPr lang="sr-Cyrl-CS" dirty="0" smtClean="0"/>
              <a:t>еначне планине  - јужна Немачка</a:t>
            </a:r>
          </a:p>
          <a:p>
            <a:r>
              <a:rPr lang="sr-Cyrl-CS" dirty="0" smtClean="0"/>
              <a:t>Пронађи у атласу најпознатије немачке планине.</a:t>
            </a:r>
            <a:endParaRPr lang="en-US" dirty="0"/>
          </a:p>
        </p:txBody>
      </p:sp>
      <p:pic>
        <p:nvPicPr>
          <p:cNvPr id="2052" name="Picture 4" descr="http://www.zugspitz-resort.at/website/var/tmp/thumb_153__light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38600"/>
            <a:ext cx="3173889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563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Zugspitze</a:t>
            </a:r>
            <a:r>
              <a:rPr lang="sr-Cyrl-CS" sz="1600" dirty="0" smtClean="0"/>
              <a:t> (Алпи) – највиши врх Немачке 2 963 м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95400"/>
          </a:xfrm>
        </p:spPr>
        <p:txBody>
          <a:bodyPr/>
          <a:lstStyle/>
          <a:p>
            <a:r>
              <a:rPr lang="sr-Cyrl-CS" dirty="0" smtClean="0"/>
              <a:t>КЛИМА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sr-Cyrl-CS" dirty="0" smtClean="0"/>
              <a:t>Који део Немачке има у просеку већу количину падавина, запад или исток?</a:t>
            </a:r>
          </a:p>
          <a:p>
            <a:r>
              <a:rPr lang="sr-Cyrl-CS" dirty="0" smtClean="0"/>
              <a:t>Који део Немачке има планинску климу?</a:t>
            </a:r>
            <a:endParaRPr lang="sr-Latn-CS" dirty="0" smtClean="0"/>
          </a:p>
          <a:p>
            <a:r>
              <a:rPr lang="sr-Cyrl-CS" dirty="0" smtClean="0"/>
              <a:t>Уореди клима дијаграме за Цугшпиц и Берлин.</a:t>
            </a:r>
            <a:endParaRPr lang="en-US" dirty="0"/>
          </a:p>
        </p:txBody>
      </p:sp>
      <p:pic>
        <p:nvPicPr>
          <p:cNvPr id="16386" name="Picture 2" descr="File:Klimadiagramm Zugspitze 1961-19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4587089" cy="2895600"/>
          </a:xfrm>
          <a:prstGeom prst="rect">
            <a:avLst/>
          </a:prstGeom>
          <a:noFill/>
        </p:spPr>
      </p:pic>
      <p:pic>
        <p:nvPicPr>
          <p:cNvPr id="16388" name="Picture 4" descr="http://www.urlaubsziele.com/klima/diagramme/staedte/1/klimadiagramm-berlin-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1" y="3524250"/>
            <a:ext cx="3835399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ХИДРОГРАФИЈА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Објасни значај речно – каналског саобраћаја за привреду Немачке.</a:t>
            </a:r>
          </a:p>
          <a:p>
            <a:r>
              <a:rPr lang="sr-Cyrl-CS" dirty="0" smtClean="0"/>
              <a:t>Који град се налази у естуару реке Елбе?</a:t>
            </a:r>
            <a:endParaRPr lang="en-US" dirty="0"/>
          </a:p>
        </p:txBody>
      </p:sp>
      <p:pic>
        <p:nvPicPr>
          <p:cNvPr id="17410" name="Picture 2" descr="Panorama of Elba river and Rathen town   Saxony, Germany Stock Photo - 14252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5059178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495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р</a:t>
            </a:r>
            <a:r>
              <a:rPr lang="sr-Cyrl-CS" dirty="0" smtClean="0"/>
              <a:t>ека Елба (Лаба у Чешкој)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СТАНОВНИШТВО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/>
              <a:t>в</a:t>
            </a:r>
            <a:r>
              <a:rPr lang="sr-Cyrl-CS" dirty="0" smtClean="0"/>
              <a:t>елика густина насељености (230 ст/км²)</a:t>
            </a:r>
          </a:p>
          <a:p>
            <a:r>
              <a:rPr lang="sr-Cyrl-CS" dirty="0"/>
              <a:t>н</a:t>
            </a:r>
            <a:r>
              <a:rPr lang="sr-Cyrl-CS" dirty="0" smtClean="0"/>
              <a:t>ајгушће је насељена Рајнска област</a:t>
            </a:r>
          </a:p>
          <a:p>
            <a:r>
              <a:rPr lang="sr-Cyrl-CS" dirty="0" smtClean="0"/>
              <a:t>Немачка има више од 8 000 000 имиграната</a:t>
            </a:r>
          </a:p>
          <a:p>
            <a:r>
              <a:rPr lang="sr-Cyrl-CS" dirty="0"/>
              <a:t>г</a:t>
            </a:r>
            <a:r>
              <a:rPr lang="sr-Cyrl-CS" dirty="0" smtClean="0"/>
              <a:t>ерманска група народа</a:t>
            </a:r>
          </a:p>
          <a:p>
            <a:r>
              <a:rPr lang="sr-Cyrl-CS" dirty="0" smtClean="0"/>
              <a:t>Лужички Срби (60 000) – </a:t>
            </a:r>
          </a:p>
          <a:p>
            <a:pPr>
              <a:buNone/>
            </a:pPr>
            <a:r>
              <a:rPr lang="sr-Cyrl-CS" dirty="0"/>
              <a:t> </a:t>
            </a:r>
            <a:r>
              <a:rPr lang="sr-Cyrl-CS" dirty="0" smtClean="0"/>
              <a:t>   западни словени</a:t>
            </a:r>
            <a:endParaRPr lang="en-US" dirty="0"/>
          </a:p>
        </p:txBody>
      </p:sp>
      <p:pic>
        <p:nvPicPr>
          <p:cNvPr id="18434" name="Picture 2" descr="http://www.blic.rs/data/images/2013-03-18/323713_uskrs-foto-fonet-epa-4_ff.jpg?ver=1363622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05200"/>
            <a:ext cx="2209800" cy="3123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ПРИВРЕДА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1"/>
          </a:xfrm>
        </p:spPr>
        <p:txBody>
          <a:bodyPr>
            <a:normAutofit lnSpcReduction="10000"/>
          </a:bodyPr>
          <a:lstStyle/>
          <a:p>
            <a:r>
              <a:rPr lang="sr-Cyrl-CS" dirty="0"/>
              <a:t>п</a:t>
            </a:r>
            <a:r>
              <a:rPr lang="sr-Cyrl-CS" dirty="0" smtClean="0"/>
              <a:t>ривредно најразвијенија држава Европе</a:t>
            </a:r>
          </a:p>
          <a:p>
            <a:r>
              <a:rPr lang="sr-Cyrl-CS" dirty="0"/>
              <a:t>в</a:t>
            </a:r>
            <a:r>
              <a:rPr lang="sr-Cyrl-CS" dirty="0" smtClean="0"/>
              <a:t>исоко развијена индустрија (машинска, аутомобилска, хемијска, електронска)</a:t>
            </a:r>
          </a:p>
          <a:p>
            <a:r>
              <a:rPr lang="sr-Cyrl-CS" dirty="0"/>
              <a:t>и</a:t>
            </a:r>
            <a:r>
              <a:rPr lang="sr-Cyrl-CS" dirty="0" smtClean="0"/>
              <a:t>ндустријске области: Рур и Сар</a:t>
            </a:r>
          </a:p>
          <a:p>
            <a:r>
              <a:rPr lang="sr-Cyrl-CS" dirty="0"/>
              <a:t>с</a:t>
            </a:r>
            <a:r>
              <a:rPr lang="sr-Cyrl-CS" dirty="0" smtClean="0"/>
              <a:t>пецијализована пољопривреда (јечам, овас, раж, хмељ, кромпир, индустријско биље)</a:t>
            </a:r>
          </a:p>
          <a:p>
            <a:r>
              <a:rPr lang="sr-Cyrl-CS" dirty="0"/>
              <a:t>в</a:t>
            </a:r>
            <a:r>
              <a:rPr lang="sr-Cyrl-CS" dirty="0" smtClean="0"/>
              <a:t>исок ниво стручности и организације рада</a:t>
            </a:r>
          </a:p>
          <a:p>
            <a:r>
              <a:rPr lang="sr-Cyrl-CS" dirty="0"/>
              <a:t>д</a:t>
            </a:r>
            <a:r>
              <a:rPr lang="sr-Cyrl-CS" dirty="0" smtClean="0"/>
              <a:t>обра саобраћајна мрежа</a:t>
            </a:r>
          </a:p>
          <a:p>
            <a:endParaRPr lang="sr-Cyrl-CS" dirty="0" smtClean="0"/>
          </a:p>
          <a:p>
            <a:endParaRPr lang="en-US" dirty="0"/>
          </a:p>
        </p:txBody>
      </p:sp>
      <p:pic>
        <p:nvPicPr>
          <p:cNvPr id="3074" name="Picture 2" descr="http://www.clker.com/cliparts/f/e/f/c/11949907341218632906beer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181600"/>
            <a:ext cx="1518886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Немачка пива су цењена у свету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upload.wikimedia.org/wikipedia/en/thumb/5/59/Bayer_04_Leverkusen_logo.svg/1849px-Bayer_04_Leverkusen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799"/>
            <a:ext cx="3581400" cy="27324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048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х</a:t>
            </a:r>
            <a:r>
              <a:rPr lang="sr-Cyrl-CS" dirty="0" smtClean="0"/>
              <a:t>емијска и фармацеутска индустрија ‘’</a:t>
            </a:r>
            <a:r>
              <a:rPr lang="sr-Latn-CS" dirty="0" smtClean="0"/>
              <a:t>Bayer</a:t>
            </a:r>
            <a:r>
              <a:rPr lang="sr-Cyrl-CS" dirty="0" smtClean="0"/>
              <a:t>’’</a:t>
            </a:r>
            <a:endParaRPr lang="en-US" dirty="0"/>
          </a:p>
        </p:txBody>
      </p:sp>
      <p:pic>
        <p:nvPicPr>
          <p:cNvPr id="19460" name="Picture 4" descr="http://www.gents.co.uk/upload/images/Solingen-logo-082F05DC81-seeklogo.c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2286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м</a:t>
            </a:r>
            <a:r>
              <a:rPr lang="sr-Cyrl-CS" dirty="0" smtClean="0"/>
              <a:t>ашинска индустрија ‘’</a:t>
            </a:r>
            <a:r>
              <a:rPr lang="sr-Latn-CS" dirty="0" smtClean="0"/>
              <a:t>Solingen</a:t>
            </a:r>
            <a:r>
              <a:rPr lang="sr-Cyrl-CS" dirty="0" smtClean="0"/>
              <a:t>’’</a:t>
            </a:r>
            <a:endParaRPr lang="en-US" dirty="0"/>
          </a:p>
        </p:txBody>
      </p:sp>
      <p:pic>
        <p:nvPicPr>
          <p:cNvPr id="19462" name="Picture 6" descr="http://privredni-imenik.com/docs/logos/56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914400"/>
            <a:ext cx="1143000" cy="1143001"/>
          </a:xfrm>
          <a:prstGeom prst="rect">
            <a:avLst/>
          </a:prstGeom>
          <a:noFill/>
        </p:spPr>
      </p:pic>
      <p:sp>
        <p:nvSpPr>
          <p:cNvPr id="19464" name="AutoShape 8" descr="http://upload.wikimedia.org/wikipedia/commons/4/40/Volkswagen_logo_2012.svg"/>
          <p:cNvSpPr>
            <a:spLocks noChangeAspect="1" noChangeArrowheads="1"/>
          </p:cNvSpPr>
          <p:nvPr/>
        </p:nvSpPr>
        <p:spPr bwMode="auto">
          <a:xfrm>
            <a:off x="155575" y="-2560638"/>
            <a:ext cx="5334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http://upload.wikimedia.org/wikipedia/commons/4/40/Volkswagen_logo_2012.svg"/>
          <p:cNvSpPr>
            <a:spLocks noChangeAspect="1" noChangeArrowheads="1"/>
          </p:cNvSpPr>
          <p:nvPr/>
        </p:nvSpPr>
        <p:spPr bwMode="auto">
          <a:xfrm>
            <a:off x="155575" y="-2560638"/>
            <a:ext cx="53340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8" name="Picture 12" descr="File:Volkswagen logo 2012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52400"/>
            <a:ext cx="3200399" cy="3200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95800" y="3352800"/>
            <a:ext cx="430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а</a:t>
            </a:r>
            <a:r>
              <a:rPr lang="sr-Cyrl-CS" dirty="0" smtClean="0"/>
              <a:t>утомобилска индустрија ‘’</a:t>
            </a:r>
            <a:r>
              <a:rPr lang="sr-Latn-CS" dirty="0" smtClean="0"/>
              <a:t>Volkswagen’’</a:t>
            </a:r>
            <a:endParaRPr lang="en-US" dirty="0"/>
          </a:p>
        </p:txBody>
      </p:sp>
      <p:pic>
        <p:nvPicPr>
          <p:cNvPr id="19470" name="Picture 14" descr="http://luciddesigngroup.com/news/wp-content/uploads/sites/3/2012/10/siemen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886200"/>
            <a:ext cx="3962400" cy="231623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876800" y="62484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e</a:t>
            </a:r>
            <a:r>
              <a:rPr lang="sr-Cyrl-CS" dirty="0" smtClean="0"/>
              <a:t>лекстроиндустрија ‘’</a:t>
            </a:r>
            <a:r>
              <a:rPr lang="sr-Latn-CS" dirty="0" smtClean="0"/>
              <a:t>Simens’’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sr-Cyrl-CS" dirty="0" smtClean="0"/>
              <a:t>БЕРЛИН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sr-Cyrl-CS" dirty="0"/>
              <a:t>н</a:t>
            </a:r>
            <a:r>
              <a:rPr lang="sr-Cyrl-CS" dirty="0" smtClean="0"/>
              <a:t>ајвећи и главни град</a:t>
            </a:r>
          </a:p>
          <a:p>
            <a:endParaRPr lang="en-US" dirty="0"/>
          </a:p>
        </p:txBody>
      </p:sp>
      <p:pic>
        <p:nvPicPr>
          <p:cNvPr id="21506" name="Picture 2" descr="http://upload.wikimedia.org/wikipedia/commons/5/5d/Berlinermau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505200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http://www.chocolate-fish.net/albums/Germany/Berlin/Berlin-Brandenburger-Tor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4127499" cy="2667000"/>
          </a:xfrm>
          <a:prstGeom prst="rect">
            <a:avLst/>
          </a:prstGeom>
          <a:noFill/>
        </p:spPr>
      </p:pic>
      <p:pic>
        <p:nvPicPr>
          <p:cNvPr id="21510" name="Picture 6" descr="&amp;Dcy;&amp;acy;&amp;tcy;&amp;ocy;&amp;tcy;&amp;iecy;&amp;kcy;&amp;acy;:View from Humboldtbox - Berlin Cathedr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28600"/>
            <a:ext cx="2991485" cy="2966762"/>
          </a:xfrm>
          <a:prstGeom prst="rect">
            <a:avLst/>
          </a:prstGeom>
          <a:noFill/>
        </p:spPr>
      </p:pic>
      <p:pic>
        <p:nvPicPr>
          <p:cNvPr id="21512" name="Picture 8" descr="&amp;Dcy;&amp;acy;&amp;tcy;&amp;ocy;&amp;tcy;&amp;iecy;&amp;kcy;&amp;acy;:Berlin reichstag C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600200"/>
            <a:ext cx="4038457" cy="23860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05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Berlin reichstag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0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Берлинска катедрала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Бранденбуршка капија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Берлински зид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308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САВЕЗНА РЕПУБЛИКА НЕМАЧКА</vt:lpstr>
      <vt:lpstr>ГЕОГРАФСКИ ПОЛОЖАЈ</vt:lpstr>
      <vt:lpstr>РЕЉЕФ</vt:lpstr>
      <vt:lpstr>КЛИМА</vt:lpstr>
      <vt:lpstr>ХИДРОГРАФИЈА</vt:lpstr>
      <vt:lpstr>СТАНОВНИШТВО</vt:lpstr>
      <vt:lpstr>ПРИВРЕДА</vt:lpstr>
      <vt:lpstr>Slide 8</vt:lpstr>
      <vt:lpstr>БЕРЛИН</vt:lpstr>
      <vt:lpstr>УКРАТКО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20</cp:revision>
  <dcterms:created xsi:type="dcterms:W3CDTF">2014-04-26T20:10:56Z</dcterms:created>
  <dcterms:modified xsi:type="dcterms:W3CDTF">2014-04-30T18:41:52Z</dcterms:modified>
</cp:coreProperties>
</file>