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FF"/>
    <a:srgbClr val="FF66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1AE2-61ED-49A0-A504-4534E73612E8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9374-EF20-492D-AAAD-BC2C399A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1AE2-61ED-49A0-A504-4534E73612E8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9374-EF20-492D-AAAD-BC2C399A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1AE2-61ED-49A0-A504-4534E73612E8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9374-EF20-492D-AAAD-BC2C399A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1AE2-61ED-49A0-A504-4534E73612E8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9374-EF20-492D-AAAD-BC2C399A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1AE2-61ED-49A0-A504-4534E73612E8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9374-EF20-492D-AAAD-BC2C399A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1AE2-61ED-49A0-A504-4534E73612E8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9374-EF20-492D-AAAD-BC2C399A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1AE2-61ED-49A0-A504-4534E73612E8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9374-EF20-492D-AAAD-BC2C399A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1AE2-61ED-49A0-A504-4534E73612E8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9374-EF20-492D-AAAD-BC2C399A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1AE2-61ED-49A0-A504-4534E73612E8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9374-EF20-492D-AAAD-BC2C399A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1AE2-61ED-49A0-A504-4534E73612E8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9374-EF20-492D-AAAD-BC2C399A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1AE2-61ED-49A0-A504-4534E73612E8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9374-EF20-492D-AAAD-BC2C399A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>
            <a:alpha val="3333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91AE2-61ED-49A0-A504-4534E73612E8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99374-EF20-492D-AAAD-BC2C399A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r-Cyrl-CS" sz="9600" b="1" dirty="0" smtClean="0"/>
              <a:t>СРЕДЊ</a:t>
            </a:r>
            <a:r>
              <a:rPr lang="sr-Cyrl-CS" sz="9600" b="1" dirty="0" smtClean="0"/>
              <a:t>А </a:t>
            </a:r>
            <a:r>
              <a:rPr lang="sr-Cyrl-CS" sz="9600" b="1" dirty="0" smtClean="0"/>
              <a:t>АЗИЈА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ДА ПОНОВИМО...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sr-Cyrl-CS" dirty="0" smtClean="0"/>
              <a:t>Које су основне природне одлике </a:t>
            </a:r>
            <a:r>
              <a:rPr lang="sr-Cyrl-CS" dirty="0" smtClean="0"/>
              <a:t>Средње </a:t>
            </a:r>
            <a:r>
              <a:rPr lang="sr-Cyrl-CS" dirty="0" smtClean="0"/>
              <a:t>Азије?</a:t>
            </a:r>
          </a:p>
          <a:p>
            <a:r>
              <a:rPr lang="sr-Cyrl-CS" dirty="0" smtClean="0"/>
              <a:t>Где су распрострањене каракулска овца и једногрба камила?</a:t>
            </a:r>
            <a:endParaRPr lang="sr-Cyrl-CS" dirty="0" smtClean="0"/>
          </a:p>
          <a:p>
            <a:r>
              <a:rPr lang="sr-Cyrl-CS" dirty="0" smtClean="0"/>
              <a:t>Зашто Аралско језеро постаје пустиња?</a:t>
            </a:r>
            <a:endParaRPr lang="sr-Cyrl-CS" dirty="0" smtClean="0"/>
          </a:p>
          <a:p>
            <a:r>
              <a:rPr lang="sr-Cyrl-CS" dirty="0" smtClean="0"/>
              <a:t>Зашто су Руси највећа национална мањина ове регије</a:t>
            </a:r>
            <a:r>
              <a:rPr lang="sr-Cyrl-CS" dirty="0" smtClean="0"/>
              <a:t>?</a:t>
            </a:r>
            <a:endParaRPr lang="sr-Cyrl-CS" dirty="0" smtClean="0"/>
          </a:p>
          <a:p>
            <a:r>
              <a:rPr lang="sr-Cyrl-CS" dirty="0" smtClean="0"/>
              <a:t>Које су главне привредне делатности Средње Азије?</a:t>
            </a:r>
            <a:endParaRPr lang="sr-Cyrl-CS" dirty="0" smtClean="0"/>
          </a:p>
          <a:p>
            <a:endParaRPr lang="sr-Cyrl-C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УКРАТКО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CS" dirty="0" smtClean="0"/>
              <a:t>к</a:t>
            </a:r>
            <a:r>
              <a:rPr lang="sr-Cyrl-CS" dirty="0" smtClean="0"/>
              <a:t>онтинентална регија</a:t>
            </a:r>
            <a:endParaRPr lang="sr-Cyrl-CS" dirty="0" smtClean="0"/>
          </a:p>
          <a:p>
            <a:r>
              <a:rPr lang="sr-Cyrl-CS" dirty="0" smtClean="0"/>
              <a:t>п</a:t>
            </a:r>
            <a:r>
              <a:rPr lang="sr-Cyrl-CS" dirty="0" smtClean="0"/>
              <a:t>ланине, Туранска низија, Каракум и Кизилкум</a:t>
            </a:r>
            <a:endParaRPr lang="sr-Cyrl-CS" dirty="0" smtClean="0"/>
          </a:p>
          <a:p>
            <a:r>
              <a:rPr lang="sr-Cyrl-CS" dirty="0" smtClean="0"/>
              <a:t>сува континентална </a:t>
            </a:r>
            <a:r>
              <a:rPr lang="sr-Cyrl-CS" dirty="0" smtClean="0"/>
              <a:t>клима, степе и пустиње</a:t>
            </a:r>
            <a:endParaRPr lang="sr-Cyrl-CS" dirty="0" smtClean="0"/>
          </a:p>
          <a:p>
            <a:r>
              <a:rPr lang="sr-Cyrl-CS" dirty="0" smtClean="0"/>
              <a:t>Сир Дарја и Аму Дарја, Аралско језеро</a:t>
            </a:r>
            <a:endParaRPr lang="sr-Cyrl-CS" dirty="0" smtClean="0"/>
          </a:p>
          <a:p>
            <a:r>
              <a:rPr lang="sr-Cyrl-CS" dirty="0" smtClean="0"/>
              <a:t>х</a:t>
            </a:r>
            <a:r>
              <a:rPr lang="sr-Cyrl-CS" dirty="0" smtClean="0"/>
              <a:t>етерогено становништво, ислам, миграције</a:t>
            </a:r>
          </a:p>
          <a:p>
            <a:r>
              <a:rPr lang="sr-Cyrl-CS" dirty="0" smtClean="0"/>
              <a:t>нафта, природни гас </a:t>
            </a:r>
          </a:p>
          <a:p>
            <a:r>
              <a:rPr lang="sr-Cyrl-CS" dirty="0" smtClean="0"/>
              <a:t>наводњавање, памук</a:t>
            </a:r>
          </a:p>
          <a:p>
            <a:r>
              <a:rPr lang="sr-Cyrl-CS" dirty="0" smtClean="0"/>
              <a:t>екстензивно сточарство</a:t>
            </a:r>
            <a:endParaRPr lang="sr-Cyrl-CS" dirty="0" smtClean="0"/>
          </a:p>
          <a:p>
            <a:endParaRPr lang="sr-Cyrl-C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ДОМАЋИ ЗАДАТАК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dirty="0" smtClean="0"/>
              <a:t>Нацртати карту </a:t>
            </a:r>
            <a:r>
              <a:rPr lang="sr-Cyrl-CS" dirty="0" smtClean="0"/>
              <a:t>Средње</a:t>
            </a:r>
            <a:r>
              <a:rPr lang="sr-Cyrl-CS" dirty="0" smtClean="0"/>
              <a:t> </a:t>
            </a:r>
            <a:r>
              <a:rPr lang="sr-Cyrl-CS" dirty="0" smtClean="0"/>
              <a:t>Азије у немој карти: означити све државе и главне градове, </a:t>
            </a:r>
            <a:r>
              <a:rPr lang="sr-Cyrl-CS" dirty="0" smtClean="0"/>
              <a:t>планине</a:t>
            </a:r>
            <a:r>
              <a:rPr lang="sr-Cyrl-CS" dirty="0" smtClean="0"/>
              <a:t>: </a:t>
            </a:r>
            <a:r>
              <a:rPr lang="sr-Cyrl-CS" dirty="0" smtClean="0"/>
              <a:t>Памир</a:t>
            </a:r>
            <a:r>
              <a:rPr lang="sr-Cyrl-CS" smtClean="0"/>
              <a:t>, Тианшан, Алтај,Туранска </a:t>
            </a:r>
            <a:r>
              <a:rPr lang="sr-Cyrl-CS" dirty="0" smtClean="0"/>
              <a:t>низија, пустиње</a:t>
            </a:r>
            <a:r>
              <a:rPr lang="sr-Cyrl-CS" dirty="0" smtClean="0"/>
              <a:t>: </a:t>
            </a:r>
            <a:r>
              <a:rPr lang="sr-Cyrl-CS" dirty="0" smtClean="0"/>
              <a:t>Каракум и Кизилкум, </a:t>
            </a:r>
            <a:r>
              <a:rPr lang="sr-Cyrl-CS" dirty="0" smtClean="0"/>
              <a:t>реке</a:t>
            </a:r>
            <a:r>
              <a:rPr lang="sr-Cyrl-CS" smtClean="0"/>
              <a:t>: </a:t>
            </a:r>
            <a:r>
              <a:rPr lang="sr-Cyrl-CS" smtClean="0"/>
              <a:t>Аму Дарја и Сир Дарја, језера: Каспијско језеро и Аралско језеро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ДА ПОНОВИМО...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Објасни географски положај Југозападне, Јужне и Источне Азије. </a:t>
            </a:r>
            <a:endParaRPr lang="en-US" dirty="0" smtClean="0"/>
          </a:p>
          <a:p>
            <a:r>
              <a:rPr lang="sr-Cyrl-RS" dirty="0" smtClean="0"/>
              <a:t>Опиши рељеф у горе поменутим регијама. </a:t>
            </a:r>
            <a:endParaRPr lang="en-US" dirty="0" smtClean="0"/>
          </a:p>
          <a:p>
            <a:r>
              <a:rPr lang="sr-Cyrl-RS" dirty="0" smtClean="0"/>
              <a:t>Опиши климатске карактеристике горе поменутих регија. </a:t>
            </a:r>
            <a:endParaRPr lang="en-US" dirty="0" smtClean="0"/>
          </a:p>
          <a:p>
            <a:r>
              <a:rPr lang="sr-Cyrl-RS" dirty="0" smtClean="0"/>
              <a:t>Које расе људи насељавају горе поменуте регије? </a:t>
            </a:r>
            <a:endParaRPr lang="en-US" dirty="0" smtClean="0"/>
          </a:p>
          <a:p>
            <a:r>
              <a:rPr lang="sr-Cyrl-RS" dirty="0" smtClean="0"/>
              <a:t>Којим привредним делатностима се баве становници горе поменутих регија? 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sr-Cyrl-CS" dirty="0" smtClean="0"/>
              <a:t>ГЕОГРАФСКИ ПОЛОЖАЈ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4191000" cy="3200400"/>
          </a:xfrm>
        </p:spPr>
        <p:txBody>
          <a:bodyPr/>
          <a:lstStyle/>
          <a:p>
            <a:r>
              <a:rPr lang="sr-Cyrl-CS" dirty="0" smtClean="0"/>
              <a:t>Унутрашња Азија</a:t>
            </a:r>
            <a:endParaRPr lang="sr-Cyrl-CS" dirty="0" smtClean="0"/>
          </a:p>
          <a:p>
            <a:r>
              <a:rPr lang="sr-Cyrl-CS" dirty="0" smtClean="0"/>
              <a:t>континентална </a:t>
            </a:r>
            <a:r>
              <a:rPr lang="sr-Cyrl-CS" dirty="0" smtClean="0"/>
              <a:t>регија</a:t>
            </a:r>
            <a:endParaRPr lang="sr-Cyrl-CS" dirty="0" smtClean="0"/>
          </a:p>
          <a:p>
            <a:r>
              <a:rPr lang="sr-Cyrl-CS" dirty="0" smtClean="0"/>
              <a:t>и</a:t>
            </a:r>
            <a:r>
              <a:rPr lang="sr-Cyrl-CS" dirty="0" smtClean="0"/>
              <a:t>золована  регија</a:t>
            </a:r>
            <a:endParaRPr lang="sr-Cyrl-CS" dirty="0" smtClean="0"/>
          </a:p>
          <a:p>
            <a:endParaRPr lang="sr-Cyrl-C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248400" y="4648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д</a:t>
            </a:r>
            <a:r>
              <a:rPr lang="sr-Cyrl-CS" dirty="0" smtClean="0"/>
              <a:t>ржаве Средње Азије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486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Шта означава чињеница да су све државе Срење Азије континенталне?</a:t>
            </a:r>
            <a:endParaRPr lang="en-US" dirty="0"/>
          </a:p>
        </p:txBody>
      </p:sp>
      <p:pic>
        <p:nvPicPr>
          <p:cNvPr id="10244" name="Picture 4" descr="http://mss.svarog.si/geografija/econtent/multimedia/59/11251/00_podla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981200"/>
            <a:ext cx="5030811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sr-Cyrl-CS" dirty="0" smtClean="0"/>
              <a:t>РЕЉЕФ (МОРФОЛОШКЕ ЦЕЛИНЕ)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sr-Cyrl-CS" dirty="0" smtClean="0"/>
              <a:t>в</a:t>
            </a:r>
            <a:r>
              <a:rPr lang="sr-Cyrl-CS" dirty="0" smtClean="0"/>
              <a:t>исоке планине</a:t>
            </a:r>
            <a:endParaRPr lang="sr-Cyrl-CS" dirty="0" smtClean="0"/>
          </a:p>
          <a:p>
            <a:r>
              <a:rPr lang="sr-Cyrl-CS" dirty="0" smtClean="0"/>
              <a:t>Туранска низија</a:t>
            </a:r>
            <a:endParaRPr lang="sr-Cyrl-CS" dirty="0" smtClean="0"/>
          </a:p>
          <a:p>
            <a:r>
              <a:rPr lang="sr-Cyrl-CS" dirty="0" smtClean="0"/>
              <a:t>пустиње </a:t>
            </a:r>
            <a:r>
              <a:rPr lang="sr-Cyrl-CS" dirty="0" smtClean="0"/>
              <a:t>(Каракум и Кизилкум)</a:t>
            </a:r>
            <a:endParaRPr lang="en-US" dirty="0"/>
          </a:p>
        </p:txBody>
      </p:sp>
      <p:pic>
        <p:nvPicPr>
          <p:cNvPr id="4" name="Picture 2" descr="http://img.xcitefun.net/users/2015/01/373499,xcitefun-pamir-mountain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4333620" cy="2438400"/>
          </a:xfrm>
          <a:prstGeom prst="rect">
            <a:avLst/>
          </a:prstGeom>
          <a:noFill/>
        </p:spPr>
      </p:pic>
      <p:pic>
        <p:nvPicPr>
          <p:cNvPr id="9220" name="Picture 4" descr="http://www.promitani.cz/wp-content/uploads/2012/09/katu-jary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786" y="3048000"/>
            <a:ext cx="3775674" cy="2514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5638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Памир – млада веначна планина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5638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Алтај – стара громадна планина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6172200"/>
            <a:ext cx="708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Које високе планине одвајају Средњу Азију од остатка континента?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sr-Cyrl-CS" dirty="0" smtClean="0"/>
              <a:t>КЛИМА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sr-Cyrl-CS" dirty="0" smtClean="0"/>
              <a:t>сува континентална </a:t>
            </a:r>
          </a:p>
          <a:p>
            <a:r>
              <a:rPr lang="sr-Cyrl-CS" dirty="0" smtClean="0"/>
              <a:t>ж</a:t>
            </a:r>
            <a:r>
              <a:rPr lang="sr-Cyrl-CS" dirty="0" smtClean="0"/>
              <a:t>арка лета и хладне зиме</a:t>
            </a:r>
            <a:endParaRPr lang="sr-Cyrl-C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52400" y="6096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клима дијаграм </a:t>
            </a:r>
            <a:r>
              <a:rPr lang="sr-Cyrl-CS" dirty="0" smtClean="0"/>
              <a:t>Астана</a:t>
            </a:r>
            <a:endParaRPr lang="en-US" dirty="0"/>
          </a:p>
        </p:txBody>
      </p:sp>
      <p:sp>
        <p:nvSpPr>
          <p:cNvPr id="8196" name="AutoShape 4" descr="data:image/png;base64,iVBORw0KGgoAAAANSUhEUgAAAL4AAAEKCAMAAACbhh94AAABcVBMVEX///8AAP8AAAD5+fna2tqRkZH/AABzc3PS0tKnp6eenp7f39+tra0AANKysqfw8PDCwsK7u7vm5uaOjv+YmJja2v/w8P9DQ0PNzc3S0v+EhITW1ta2trbh4f+Fhf9nZ2f29v9dXV2YmP96ev97e3vo6P9vb/+rq//Ly/+zs/+hof9RUVH///qAgIBkZP+8vP/Dw/9YWP8AAJEAAOf/u7sjIyNsbGwdHR0wMDAAAK1JSUk8PDwAAHz/9vYAAMIAAN//X1//09P/nJwAAF0AAFEAAEP/6ekTExP/QED/iYn/dXUfHx8AAPK7u8pNTf//Gxs7O+AAAIuXl63/TEz/eXn/ysr/4ODuAAD/Kyv/aWn/lZW+ODiZd3erRkZ2drCVlcGLi7wAAKTS0uG5uddqaqqoqMxmZtJTU9JISNI9PdKYmNSJidN4eNPYAADHpqb/qKigAACgXV23d3eLKiqGVlaCgp0zM5UmJpiqqrwAAHHVYGDbqROtAAAX80lEQVR4nO1di4PbRpkfZiRbr72RBhEPkooqUENTxW1pd72OzaZJgHhDUgLNg7TAHZTjHtxxhXtwx/31NyPJ0mfrYfm16z38pbV/K8vyz6Nvvvl+8zJCpUVY2rmZ/dWP5CPH6KYYd2wcO0r+l6BPbGR710ppTcOWeLBnM8xRP0RTzETpk+Qcj67m46n4zzSZhCx9nP81N0bEAzEZq3mzMKzLB2xEWIkHIfal8xh4Yl0Nf2tCUeKqsgg5ngoq9Fx1BYnCKBaeTaZehO0W+uJh4HkYT1FGnyAHkyugjzFFaY0TH0upKOGZ+Ca+igaJmUQ6UiaJpD9WEUpoC30V0bHnjSfnLKPP0q+wfzMx5TgWjiuKa3guClhAxWYIa55lYwUnTNLHQeMFUvoG7g8w7UcEn4nLIXo2HuIrqcGKKH0TeVNJH6ljQUdDTBQm5uoAYxNzOqdvGLUXiBzxYEaRuDmGisiEKROEhlHkXgV7Sd/GZuQhxcJmGAvHwb4SSvrY87EywIGkz7Atv+HhGdUJsnXhAIHP5ZOoA7pBNaTTwNItSi3Lkj6v6PpVuPLR/prMFSlPc1Q6eMMuH+nXScARNZP1BfBN5PT79W1To2GLZenmWNyGGcbjK67gstWlWOS4AxHwQ2pgmd8o4p+ZPinmqrdjnEb489AaYssSLcaVmiqTBlWQtrCvYfEoI7+HvVi0uB4eDlc0/TjQ8EyCmY5s8d7x1bRWhZmy2RLpDiLY9zP6CmaYaaLFZVhRVtHn6VsEfeNa6ItWV/NCbEj62py+iU0uH+Q3WkE/GT11UpDRP7ti5/FFwaf6joiCjJJZIA8pWOHyAWvaCvpmGPIU9B3ki8w1vsFR9GhHO9rRjna0ox3taEc72t6MCEufrpvIRtYXov+MoRhH181kEyM4UCJsCe3fMIpz2PZ0LGj3Q3ELIoJl783NsnE2emBjV4kDPo2vmc66NpaDMYwR7CM2PbuaoZkd2hk2kY8TKrtr9GB80+j7eJBgWXV9H0cRvmnOg/x4KDiTvonseOjFyup3HO1oR/urNJJEyBii+FoHt1bYKGGDhigWhMgeMxw7nDq2MKqZ1KG+wuWTpogHRckPSeznT+LB1DKsSczzQ+KB8fQJYpY+2NmTxmxKl7B8Eg9MfmaKTS6xJGT7bIoSJ2ygH7mcM0wCTgPHCQaUK9Sims9NYlHuS6xxhcgngX3O/TlWuKYReUhgk/sSK+Ii1LQVPsdMYnGIM4EdM30ZYPHtHEYDtoCZeOKK+CoBNUaCksbG1hg10PdYbGLnbGrkIxTlKzBn3waDDybg8nQIMMgvGBjbMdMcUNf0ST+pp49UirjLHIMtXx/OXNoV5iUkEGslpmAalZKlsLrfNBVmySB9OMK1DQYDfQSQICBYUKvEDAxNKZ1Ig2sC+qB0tsKgZBEoWaI0YDAKvQ39AdoNBl5LQD2g4KMYSE5NUA+2oQ/H4veBgR4mDfgQnKcBw+pK4KxH4Ejr0kc3uepS1wVOeACB04yM+omntUYUH9C/wmZroakCd0vxzLV6jOD1YcDbBvv1eN+BE+Z4e8CQ5gLeUeSBWcY2GDgSAVO6KfBTBmK9CRzpryxw3rych1mIG6adlcuBlr5O9Ib+XnKOUV/TZ1b2rj34PgycDb7fnu+jCCdhQ4+jzfts5vWl2hJi0UnIXCwyDsQiL8WixIVY5KVYlHguEH2ANQ7EIi8FIl/ApVjMcCYW9TgVi7qDm9TWmXfOLIY9JxOLSSkWnaAQixLPxaIyx0Is+gIXYlHguVjU7KAUiw4QiCVmtlMKRNtxIC7FYl9Q8uP+BNv9evoIDWVPQ39ScZ49VF3UoepSUHVz50GWOZnUUV82WHUdtBvckP+QhvyHgiq9TeCE3rYNBpckDdWVgrvFAOVDa7YaguU+mq0brrZuuNa9cT0NxFRAMRxCzuOxNQaHqaoemFhM1DXEIrquPs5GsbiF799wsdjwsWvjdcXijugfQtXdgj5chLANbsiFCKiUFGJQpbehD1PUbTAIZqQhz6HgDq2Z8wixqDnIqYrFAwicOf2gVSwy7ERPM7G475yH1eP2nMcaq4MWsZgPzZlRGIbnphuYCTMs1cYhcy0zMXXddQQ2dIEtwwhwaOoGS8zA1S2BLVdgR7UkDlxxju0FusCOqwgcO67AtqslJu/baop5pPih7QnMXTv0lYj3ZyNFc+0+NxN/dN73FdeJbTNRwukoDN10SV2jWDzjg1Qspn8CR91HL9uad8VMo5NFvFax6CZ2PKk4z+EEzlFyFIub4vSSFxcX6GaKRR+dnp72epen6ErF4q6q6x9+3MvsSWPV3YdY3EHVffjwlaD94scPhOc8ft7rffVL8FF7yHlgaw8uuRl+/YUs80e/usiOvf5KeNDj4hQCqjdtyH+Utabp0CQBGgLOY9wAP34gyv3y8QUCVVS40efzLwDzHApKmQHK5lm03jyjHQVO/lCU/OWjFMPA+YtL4UEZ7BQ415wktauc5w/C0V9dVI+zCxGDXrzOMPjYg+rnedLrPXhU/LXUz/Pqx9k3o6Cvfx/9PJsGy1ef93oPLwAftIRfXfZeoMMMnBevRbA5XZXzXPYuLw5RLJ7K2HK6UixevOi92JFYpFTcL0Jphf76AvH1m17vzWOCOojFy96b7mKREtTU2WZMn6LY02cuXf6sdYXgqQj0T15Vj9fnQo+eP/iqPN7Q/5Pl+9wzrBkMoeDqpjVjWDW4UFtJFEUzU7XMgenqnuNMTFUX2DDUQGDXEFh3XUtgwxXYUg1dYF0V2FH/JCrsz3+Z4thSxfFA9Qem3Q/UYCJe5gOTh47EtsoTRYv4n3q9/9VUO9KUhHt6onDVCbk50Dw90nw16NvmQInGUZSoDOm4KZ/1lRlyGbaragv63Qr88KFojl4+rD8HlhtMLH75RiZxWYmDukJBXclKXwjaaN6d3k93ICzPcGJMVI+fT1P60Pfhx7ZjmZc9eNV0DqBMIHZEkPqiSnkh50mLIcCxNaes2LbNk3RXmOxryBVu2X9L9KG2b8MXoh09bTkHVFGymOdI/mkKRMHXZeArZvSJ/AfX4YVobEk7Q0u2QeB89Kb3ees5DcJRBk6ZGUmXg8FyReA0XCKuksWZSjhaP+cRNfbiovP5lR6FRyKDWKfVdTGeyIOecJ1q58O6Oc8fQQq/7thWlvMIEXD6uHvO00eGKZN6TzNr5omtWfqn8rNXnd/QhzPHDx/0LruXfl/VE/n91NrSX2tSgKh5n79aff7Kfp4HvZ/DVrc156GJmq6F9CzH8Zdf68dAba0ShU+e9550EY4NVboUi+RB78UXJQnYpg6GS3sFybgvS98zKa3UXAoHW9tF4eMXvTfdhCPwZdKQ5wgZ/3KOoVhU1JqFy6OU/sqq2yoKhSJ5cbG7XrZ/e9N7eZrh9l42rlu6pE/NVVW3TZY8yhXJNt2yC3LlcSoTMtxGX5a6irqUfkue86T3/PWqcwoDzrCQNMA8J8iiWIrBnavSN7mW7lLsccVvL/1maqLsX686ZzX95SlIogV4+XgV/TivujJwVlekdhGL//lF78HrFeds1kH+UhTLRTXnKU1u9GeaaeDUA0tDy0ZW97I97PUerTqnMXDCkcWaLFNIzQdtOc8kzTNl6Q+FQJRByZxO0TBGiVGhX1/NXhX9TM3nbD62dSH5V+hrOj1PvxQl8QhFMHC61oRHDLtOVgDAn+B4RoFF2f+i7ngLXmt+w8UjeHNzuTLUE56/M7aFQhGsZeBMW44AczsbmmsRi3YqFidMKLw/2kAs2rlYDDzdENhSlUws2kAsOrVi0ZaY52JRteZicaL8h7gBrxfEolDvIco7tYZ4NBO3J9E459pEpm4Dho3BzOsgFi+e94S+XkNEptZFecFk4t9fFoEtL33TdZP5/ZylOxSWaitwkBJQHqQu1yoWLy57sqO+u4jsTHlJLIpmJcshct8nJnLyMxyMQ9ikL1qzWHx8KgVt9fhq3CwWS7wsFi97l4A+sD5yteHywVr6C5niV29ExPmKVI53wC1isaC/LBYvXjxvoB/oaVZsTKeDKV9+tTbnIeSrn2ct4uLxjrhTzrOMLx7X06eRnuX7nqoOZm305zf09EWv9/zJReV4V9xURZt9v7Ca0p/n+ypy1UrWAOlnfiq7uy9f/wktH++OGxKFhZynYQp2lT7zlaeSfiCbreoPZKT0n/Sgff56fcr7o69RJT2Z2xwt+X4uFsnnkvXLX51mJl9Z12F25DxVsRjjYCBZk+n4vLJl7lwsXsgxfJifXNd8nopYjH3syyIeyn2al+lf6Rzmjca2YhWrKX0FK+30D2Y2FTQPPz2TN8RO7JrtizqKxbVwR7FY4JViMeKoPzxLrpl+Q7Rpp5/370fRaDSyll88iNlULWJRWC4WkW6kS3lJTJHtKbpdob/1lIzc1hCLyzin75YB3hZln+Y84+k47TAR0SD09UGQCV8YAtBu8Iou2goGYjFb+ORGenG9Pk01bpAEdtbHyVw6diO5as7QdX1i6blZ4wJuhXWIpyU2yo/S3aTEagRwKDD3kFGkgLGV9jCkNUAWNfWQbzE8cjjRNI1HipabMijgVlhLSgwur9lhgX17VGInLnHg+ZrGvFgv6Ht5yja34ShElorUMLs/+408TQlEY9KQXWcYFs7FfD/rXTNQtVofftyfJ8zqSMT+5RcPv9VF8w5ya3HmQf7eQ895pMkw6uLJoPojDTeh9DObRDW/5rfZqHo73qVYDJzUBJjYuJo0oIpY3B7vUm0V3VNDhtmy7xNuAyc8BPoxX/zJm3D+6I36aoW+ZQH6B+A8ZhgsduJz0cx6ti8HSJ263qo9zGHeqJ8nv0yl6pKz6eCp3fTjKvte+NS1ly23mmZL3Et2JpOHKKmGpU0mxKzCm/Rx5lbXxylsJBPn5KzaVbvvwLlmzlOl70xH5hBL+lZS9Z9qL9v2uEvk6ZzzOBhTz5A9DcaKpOEK5Ur3qhvnw9LDUZIGzlQs6qhGLB7SWnVxp7xUXHHLyX7NzBynn+GRkYL52UQEWMYoCxGl6axUShT51I5pHSZVTDJMqDnHbAnT9GWJWYqpxIirlMnl3jYW7ZSaq0i5NjkIRPqQNglsvqEl84SNmWWzmAWOzlWPWY7EgSVxEAjsWJY9x7YVOAI7lsBcdwKB7RQbdobNmGmubQnMLSVmvsp1gTXL90xF1ST2LU1VTM83VHFIfIrPYsVVxSHLdjUWm3Giel6gGabQ48hjaembMrCmqYNst4RY5E9NKRbTr7bfpfab7VHCOI3QSFUl/SEOBvJkT0NpJ6EUi0Hk52LxULupRBGMQuk8sUjV0rlsWF0xp+EgxWI8wqM02TkbV2Zxdp/Psw7eac6jY5zS1rAVVUbmtlyz+Pa330vt3f2tWdRElZUnDG2Dtjdb6y92uvW1zL617ly2poVPNc4ToXQi5FAdOe301+/XnNP/estMwlt3PkjtrTX6OCF9x3YiW55V++MQW/Uwl/Sbe5i/kZ/z3btd1q5U1m3FeQd53TTUxVVz6+c5Jf3mnKeg3yXnaVw1p5lOdRoqWij99fOckn5zzlPQJ136eZpWzdHUKoe3yzjrS3/xTpTOs2E/T5oEpS7UXnXXF4gl/WaxWNLfSCzKKYRTIr4Dx7y99NcXiCX9ZrFY0hfV+Cffk/aTD7uLRWPAmDFFPDzz7eqm8NuJxZJ+s1gs6Qfomzm+c7f7lIzsoYPzrC8QS/rNWWZJ3wL0u3eQi3upwN5NSuQ8h3w+83Y5T0m/Oecp6ZuA/oqqKxMJP3P1iUEwPHvqo1jXcbYD/Dar5mxAv3nVXBn3NUC/ddUcoqpu29ggaahgyIRXd30Fq6pZmQhpT5NyIqTAxao5gYuJkAIXEyEFvvfRJz/65P73P5O4mAgpsO36CdNGtifw/Y/u//Dk5AefDgeJIvAPTk5++Gl/EBWr5kaDcGnVHGGUqiMk5QoeC5tC59F9ajBsVdXW7gLn23c+EP/ufPAWDJwCl6XfsNlNVvqOKBsUcklfdVOD9DWi9tl4XFk1t7uc5638+Ht3F3Oegj5pynky36fnE53i2eot2vZTdQv6m1bdrrZdP09TzlOWPsh57o5K+nRVP88G9LvlOW/nFL7VkvOUpb+Y8+y19DsKxIK+A+gv5jll6cOch9dX3V1tcNNNIJb0Y0B/USyW9FVA3wXO01ksdqffTSCW9JvFYkk/APQdUPqdxeIKWztwlvQXA+et929Le//OVoFziy1WWoJl/rG3BS7pLwbOd3L87W0C5zZbrLTsfJR/7HcELulzQJ8D+hzQ1wB9vz7nWdgdaYstVlr2nSroh4B+COiHgH4fOE8M6Hug6u5hb6qWwFnQbw6cJf1rCpwtVbeg31x1S/rb5zwb0W/ZKrSg7wP6PqDvA/oK8H2loeruYTvRljynoD8A9BdznpJ+U87T30nOM/RR1GdnKlmm35LzFPSbc57VgXONnCceDAmujUIkUuy+lCuVVXMtArGgbwP6i2KxPnBuJhaRZXj9VK5UzfJti2G2Siyy//7zT6c//fOfPYl/I0XhvZ/9l1Xiz/QlsXjvoxOB//KZmgpEgU/+8j/qJmLRtSZO3+ujevqGxmZe9HS0SizmJXUb4O8IXJb+olgsS98Bpb+RWETEtWI+S2rVVt5RolV8vz5Y3r6OwEk1hvzq8tyKtQTOgv5+AuetdzO7tavAubSrdUFfA/Q1QF8D9DVA3wf0fUBfAfQV9G6OP7i7I/pLe4oX9CNAPwL0I0A/AvRD4Dx9QH+4kPMU9NmO9iCvD5a31w6cdn3gXMh5NFD61Y2MN6J/tVW3oN++7GyFNef7Bf11831tC9/fQm3V5zm395TzlL4Pf3trC7VVn+fc3lPOU5Y+zHm2UFu7cp5uYrGkv6OtdOsF4u09icXSefYjFgv6+xGLBX2yH7FY0D/gwLnk+/klv7eXwOnvN2kou6PeX+qaKul36abqlrLVR55O9IeJNc7EIsz3E0A/AfQTQD8B9BNAP6nPeRDMeWJQdT1Qdau/NYfoWZNYFMbGga47lYmQ1pDeu//x9z++f+/vAf5b2xqy+/dS/OsS/+bXzhyf/ObvAssz79/7ROCPUnyS4d9Zlvflyb2Tn33yyc9+p+sF/q2uq19+cu/ko5OPv/9bQ1dN0+KuxoYsnQgptIDhNYpF6TEaNgOeT0Mld+/Su+J/4tG7z5597eOvPXt2+26JvyMwyfG37qr07Rx/XeBbOf62wO9k+OP3BH7r2bNnEn+XugW+wwz6DYnFaR8wnX4zxx+aOn371pfvfHnr1pdvp9NQiTVRWaNYlLdId2ej+dDcncw+BFX0/b00W1pjs/VBjj/MnYd4XqNYlN6joFIs5m/9yc58PwKBc9TJ9z9coi8pdhWL+Vu/d42Rp4Z+N4P0NUD/asXiTuhHgP7VisWd0LcB/asVixvTR4C+Cuhfbc6zIf102VlBfx+Bk3cKnCX95WVn7fTlor+CvgnoX63aKukvL/pbw3kGgP7Vat2dVN1dOc/6PQ07oX/jqu6ND5z/j5qtG5U0RFk2veeUDQROtDple3dOn4c6CqtLVUqbBhFKd+EwTzL7Z3OgKDn+J4H9HP+jwFqO/0FgDvCnOf5XiP2J8tsc/4sWlZhHyu9y/Ht7VGKnr/x+joPY1zQR+YfBfN1WU+GjKN1ixdL/JjcB94mtJWzVYUvutmLbMVb5qFFtpfTVpPnFazaqeUxVR8MW+shr+CXAgzBNkFO96obYRzva0Y52OFY00MQqu9sDZpdjrmAJg8UcMKDTMAGRl5cMAmsewuHlqVkO5FPLqq4L6m7FiDrrl5fBwbRoHNisXO2LOQYj4bD5K7GGi7Emii1/3t/naXbRcWzOysVzWuxs3A4RVo5rsaflENcMJ0XntaJOii5HjMvtQkwwlwDiwBoU5wej6XzgaUrKsUxziovLaxbZmD6bDQvOJuhtx9gsiica6cPyuFKchb1i+3GCvaL0yVRV55Ne2FPVnTuPPo4L+ope3lx/6m3uPJSW7TNoqQkp/6LglYXj4K0LGK0+hxB4fFPyRzva0Y52tKMd7fBNtRGLF/v1SL+te+OwbIxNkX3KnZ6RqSiIKArR8DZ5+9XaFDOMpyHuYw8bkRfGaujeKPrT2BPpMwoxRhZmnvw+N4k+9lSMA5Kk9HHfE950c+iPvcRTJypOsJPSj8I90f8/raUcXeuCZI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data:image/png;base64,iVBORw0KGgoAAAANSUhEUgAAAL4AAAEKCAMAAACbhh94AAABcVBMVEX///8AAP8AAAD5+fna2tqRkZH/AABzc3PS0tKnp6eenp7f39+tra0AANKysqfw8PDCwsK7u7vm5uaOjv+YmJja2v/w8P9DQ0PNzc3S0v+EhITW1ta2trbh4f+Fhf9nZ2f29v9dXV2YmP96ev97e3vo6P9vb/+rq//Ly/+zs/+hof9RUVH///qAgIBkZP+8vP/Dw/9YWP8AAJEAAOf/u7sjIyNsbGwdHR0wMDAAAK1JSUk8PDwAAHz/9vYAAMIAAN//X1//09P/nJwAAF0AAFEAAEP/6ekTExP/QED/iYn/dXUfHx8AAPK7u8pNTf//Gxs7O+AAAIuXl63/TEz/eXn/ysr/4ODuAAD/Kyv/aWn/lZW+ODiZd3erRkZ2drCVlcGLi7wAAKTS0uG5uddqaqqoqMxmZtJTU9JISNI9PdKYmNSJidN4eNPYAADHpqb/qKigAACgXV23d3eLKiqGVlaCgp0zM5UmJpiqqrwAAHHVYGDbqROtAAAX80lEQVR4nO1di4PbRpkfZiRbr72RBhEPkooqUENTxW1pd72OzaZJgHhDUgLNg7TAHZTjHtxxhXtwx/31NyPJ0mfrYfm16z38pbV/K8vyz6Nvvvl+8zJCpUVY2rmZ/dWP5CPH6KYYd2wcO0r+l6BPbGR710ppTcOWeLBnM8xRP0RTzETpk+Qcj67m46n4zzSZhCx9nP81N0bEAzEZq3mzMKzLB2xEWIkHIfal8xh4Yl0Nf2tCUeKqsgg5ngoq9Fx1BYnCKBaeTaZehO0W+uJh4HkYT1FGnyAHkyugjzFFaY0TH0upKOGZ+Ca+igaJmUQ6UiaJpD9WEUpoC30V0bHnjSfnLKPP0q+wfzMx5TgWjiuKa3guClhAxWYIa55lYwUnTNLHQeMFUvoG7g8w7UcEn4nLIXo2HuIrqcGKKH0TeVNJH6ljQUdDTBQm5uoAYxNzOqdvGLUXiBzxYEaRuDmGisiEKROEhlHkXgV7Sd/GZuQhxcJmGAvHwb4SSvrY87EywIGkz7Atv+HhGdUJsnXhAIHP5ZOoA7pBNaTTwNItSi3Lkj6v6PpVuPLR/prMFSlPc1Q6eMMuH+nXScARNZP1BfBN5PT79W1To2GLZenmWNyGGcbjK67gstWlWOS4AxHwQ2pgmd8o4p+ZPinmqrdjnEb489AaYssSLcaVmiqTBlWQtrCvYfEoI7+HvVi0uB4eDlc0/TjQ8EyCmY5s8d7x1bRWhZmy2RLpDiLY9zP6CmaYaaLFZVhRVtHn6VsEfeNa6ItWV/NCbEj62py+iU0uH+Q3WkE/GT11UpDRP7ti5/FFwaf6joiCjJJZIA8pWOHyAWvaCvpmGPIU9B3ki8w1vsFR9GhHO9rRjna0ox3taEc72t6MCEufrpvIRtYXov+MoRhH181kEyM4UCJsCe3fMIpz2PZ0LGj3Q3ELIoJl783NsnE2emBjV4kDPo2vmc66NpaDMYwR7CM2PbuaoZkd2hk2kY8TKrtr9GB80+j7eJBgWXV9H0cRvmnOg/x4KDiTvonseOjFyup3HO1oR/urNJJEyBii+FoHt1bYKGGDhigWhMgeMxw7nDq2MKqZ1KG+wuWTpogHRckPSeznT+LB1DKsSczzQ+KB8fQJYpY+2NmTxmxKl7B8Eg9MfmaKTS6xJGT7bIoSJ2ygH7mcM0wCTgPHCQaUK9Sims9NYlHuS6xxhcgngX3O/TlWuKYReUhgk/sSK+Ii1LQVPsdMYnGIM4EdM30ZYPHtHEYDtoCZeOKK+CoBNUaCksbG1hg10PdYbGLnbGrkIxTlKzBn3waDDybg8nQIMMgvGBjbMdMcUNf0ST+pp49UirjLHIMtXx/OXNoV5iUkEGslpmAalZKlsLrfNBVmySB9OMK1DQYDfQSQICBYUKvEDAxNKZ1Ig2sC+qB0tsKgZBEoWaI0YDAKvQ39AdoNBl5LQD2g4KMYSE5NUA+2oQ/H4veBgR4mDfgQnKcBw+pK4KxH4Ejr0kc3uepS1wVOeACB04yM+omntUYUH9C/wmZroakCd0vxzLV6jOD1YcDbBvv1eN+BE+Z4e8CQ5gLeUeSBWcY2GDgSAVO6KfBTBmK9CRzpryxw3rych1mIG6adlcuBlr5O9Ib+XnKOUV/TZ1b2rj34PgycDb7fnu+jCCdhQ4+jzfts5vWl2hJi0UnIXCwyDsQiL8WixIVY5KVYlHguEH2ANQ7EIi8FIl/ApVjMcCYW9TgVi7qDm9TWmXfOLIY9JxOLSSkWnaAQixLPxaIyx0Is+gIXYlHguVjU7KAUiw4QiCVmtlMKRNtxIC7FYl9Q8uP+BNv9evoIDWVPQ39ScZ49VF3UoepSUHVz50GWOZnUUV82WHUdtBvckP+QhvyHgiq9TeCE3rYNBpckDdWVgrvFAOVDa7YaguU+mq0brrZuuNa9cT0NxFRAMRxCzuOxNQaHqaoemFhM1DXEIrquPs5GsbiF799wsdjwsWvjdcXijugfQtXdgj5chLANbsiFCKiUFGJQpbehD1PUbTAIZqQhz6HgDq2Z8wixqDnIqYrFAwicOf2gVSwy7ERPM7G475yH1eP2nMcaq4MWsZgPzZlRGIbnphuYCTMs1cYhcy0zMXXddQQ2dIEtwwhwaOoGS8zA1S2BLVdgR7UkDlxxju0FusCOqwgcO67AtqslJu/baop5pPih7QnMXTv0lYj3ZyNFc+0+NxN/dN73FdeJbTNRwukoDN10SV2jWDzjg1Qspn8CR91HL9uad8VMo5NFvFax6CZ2PKk4z+EEzlFyFIub4vSSFxcX6GaKRR+dnp72epen6ErF4q6q6x9+3MvsSWPV3YdY3EHVffjwlaD94scPhOc8ft7rffVL8FF7yHlgaw8uuRl+/YUs80e/usiOvf5KeNDj4hQCqjdtyH+Utabp0CQBGgLOY9wAP34gyv3y8QUCVVS40efzLwDzHApKmQHK5lm03jyjHQVO/lCU/OWjFMPA+YtL4UEZ7BQ415wktauc5w/C0V9dVI+zCxGDXrzOMPjYg+rnedLrPXhU/LXUz/Pqx9k3o6Cvfx/9PJsGy1ef93oPLwAftIRfXfZeoMMMnBevRbA5XZXzXPYuLw5RLJ7K2HK6UixevOi92JFYpFTcL0Jphf76AvH1m17vzWOCOojFy96b7mKREtTU2WZMn6LY02cuXf6sdYXgqQj0T15Vj9fnQo+eP/iqPN7Q/5Pl+9wzrBkMoeDqpjVjWDW4UFtJFEUzU7XMgenqnuNMTFUX2DDUQGDXEFh3XUtgwxXYUg1dYF0V2FH/JCrsz3+Z4thSxfFA9Qem3Q/UYCJe5gOTh47EtsoTRYv4n3q9/9VUO9KUhHt6onDVCbk50Dw90nw16NvmQInGUZSoDOm4KZ/1lRlyGbaragv63Qr88KFojl4+rD8HlhtMLH75RiZxWYmDukJBXclKXwjaaN6d3k93ICzPcGJMVI+fT1P60Pfhx7ZjmZc9eNV0DqBMIHZEkPqiSnkh50mLIcCxNaes2LbNk3RXmOxryBVu2X9L9KG2b8MXoh09bTkHVFGymOdI/mkKRMHXZeArZvSJ/AfX4YVobEk7Q0u2QeB89Kb3ees5DcJRBk6ZGUmXg8FyReA0XCKuksWZSjhaP+cRNfbiovP5lR6FRyKDWKfVdTGeyIOecJ1q58O6Oc8fQQq/7thWlvMIEXD6uHvO00eGKZN6TzNr5omtWfqn8rNXnd/QhzPHDx/0LruXfl/VE/n91NrSX2tSgKh5n79aff7Kfp4HvZ/DVrc156GJmq6F9CzH8Zdf68dAba0ShU+e9550EY4NVboUi+RB78UXJQnYpg6GS3sFybgvS98zKa3UXAoHW9tF4eMXvTfdhCPwZdKQ5wgZ/3KOoVhU1JqFy6OU/sqq2yoKhSJ5cbG7XrZ/e9N7eZrh9l42rlu6pE/NVVW3TZY8yhXJNt2yC3LlcSoTMtxGX5a6irqUfkue86T3/PWqcwoDzrCQNMA8J8iiWIrBnavSN7mW7lLsccVvL/1maqLsX686ZzX95SlIogV4+XgV/TivujJwVlekdhGL//lF78HrFeds1kH+UhTLRTXnKU1u9GeaaeDUA0tDy0ZW97I97PUerTqnMXDCkcWaLFNIzQdtOc8kzTNl6Q+FQJRByZxO0TBGiVGhX1/NXhX9TM3nbD62dSH5V+hrOj1PvxQl8QhFMHC61oRHDLtOVgDAn+B4RoFF2f+i7ngLXmt+w8UjeHNzuTLUE56/M7aFQhGsZeBMW44AczsbmmsRi3YqFidMKLw/2kAs2rlYDDzdENhSlUws2kAsOrVi0ZaY52JRteZicaL8h7gBrxfEolDvIco7tYZ4NBO3J9E459pEpm4Dho3BzOsgFi+e94S+XkNEptZFecFk4t9fFoEtL33TdZP5/ZylOxSWaitwkBJQHqQu1yoWLy57sqO+u4jsTHlJLIpmJcshct8nJnLyMxyMQ9ikL1qzWHx8KgVt9fhq3CwWS7wsFi97l4A+sD5yteHywVr6C5niV29ExPmKVI53wC1isaC/LBYvXjxvoB/oaVZsTKeDKV9+tTbnIeSrn2ct4uLxjrhTzrOMLx7X06eRnuX7nqoOZm305zf09EWv9/zJReV4V9xURZt9v7Ca0p/n+ypy1UrWAOlnfiq7uy9f/wktH++OGxKFhZynYQp2lT7zlaeSfiCbreoPZKT0n/Sgff56fcr7o69RJT2Z2xwt+X4uFsnnkvXLX51mJl9Z12F25DxVsRjjYCBZk+n4vLJl7lwsXsgxfJifXNd8nopYjH3syyIeyn2al+lf6Rzmjca2YhWrKX0FK+30D2Y2FTQPPz2TN8RO7JrtizqKxbVwR7FY4JViMeKoPzxLrpl+Q7Rpp5/370fRaDSyll88iNlULWJRWC4WkW6kS3lJTJHtKbpdob/1lIzc1hCLyzin75YB3hZln+Y84+k47TAR0SD09UGQCV8YAtBu8Iou2goGYjFb+ORGenG9Pk01bpAEdtbHyVw6diO5as7QdX1i6blZ4wJuhXWIpyU2yo/S3aTEagRwKDD3kFGkgLGV9jCkNUAWNfWQbzE8cjjRNI1HipabMijgVlhLSgwur9lhgX17VGInLnHg+ZrGvFgv6Ht5yja34ShElorUMLs/+408TQlEY9KQXWcYFs7FfD/rXTNQtVofftyfJ8zqSMT+5RcPv9VF8w5ya3HmQf7eQ895pMkw6uLJoPojDTeh9DObRDW/5rfZqHo73qVYDJzUBJjYuJo0oIpY3B7vUm0V3VNDhtmy7xNuAyc8BPoxX/zJm3D+6I36aoW+ZQH6B+A8ZhgsduJz0cx6ti8HSJ263qo9zGHeqJ8nv0yl6pKz6eCp3fTjKvte+NS1ly23mmZL3Et2JpOHKKmGpU0mxKzCm/Rx5lbXxylsJBPn5KzaVbvvwLlmzlOl70xH5hBL+lZS9Z9qL9v2uEvk6ZzzOBhTz5A9DcaKpOEK5Ur3qhvnw9LDUZIGzlQs6qhGLB7SWnVxp7xUXHHLyX7NzBynn+GRkYL52UQEWMYoCxGl6axUShT51I5pHSZVTDJMqDnHbAnT9GWJWYqpxIirlMnl3jYW7ZSaq0i5NjkIRPqQNglsvqEl84SNmWWzmAWOzlWPWY7EgSVxEAjsWJY9x7YVOAI7lsBcdwKB7RQbdobNmGmubQnMLSVmvsp1gTXL90xF1ST2LU1VTM83VHFIfIrPYsVVxSHLdjUWm3Giel6gGabQ48hjaembMrCmqYNst4RY5E9NKRbTr7bfpfab7VHCOI3QSFUl/SEOBvJkT0NpJ6EUi0Hk52LxULupRBGMQuk8sUjV0rlsWF0xp+EgxWI8wqM02TkbV2Zxdp/Psw7eac6jY5zS1rAVVUbmtlyz+Pa330vt3f2tWdRElZUnDG2Dtjdb6y92uvW1zL617ly2poVPNc4ToXQi5FAdOe301+/XnNP/estMwlt3PkjtrTX6OCF9x3YiW55V++MQW/Uwl/Sbe5i/kZ/z3btd1q5U1m3FeQd53TTUxVVz6+c5Jf3mnKeg3yXnaVw1p5lOdRoqWij99fOckn5zzlPQJ136eZpWzdHUKoe3yzjrS3/xTpTOs2E/T5oEpS7UXnXXF4gl/WaxWNLfSCzKKYRTIr4Dx7y99NcXiCX9ZrFY0hfV+Cffk/aTD7uLRWPAmDFFPDzz7eqm8NuJxZJ+s1gs6Qfomzm+c7f7lIzsoYPzrC8QS/rNWWZJ3wL0u3eQi3upwN5NSuQ8h3w+83Y5T0m/Oecp6ZuA/oqqKxMJP3P1iUEwPHvqo1jXcbYD/Dar5mxAv3nVXBn3NUC/ddUcoqpu29ggaahgyIRXd30Fq6pZmQhpT5NyIqTAxao5gYuJkAIXEyEFvvfRJz/65P73P5O4mAgpsO36CdNGtifw/Y/u//Dk5AefDgeJIvAPTk5++Gl/EBWr5kaDcGnVHGGUqiMk5QoeC5tC59F9ajBsVdXW7gLn23c+EP/ufPAWDJwCl6XfsNlNVvqOKBsUcklfdVOD9DWi9tl4XFk1t7uc5638+Ht3F3Oegj5pynky36fnE53i2eot2vZTdQv6m1bdrrZdP09TzlOWPsh57o5K+nRVP88G9LvlOW/nFL7VkvOUpb+Y8+y19DsKxIK+A+gv5jll6cOch9dX3V1tcNNNIJb0Y0B/USyW9FVA3wXO01ksdqffTSCW9JvFYkk/APQdUPqdxeIKWztwlvQXA+et929Le//OVoFziy1WWoJl/rG3BS7pLwbOd3L87W0C5zZbrLTsfJR/7HcELulzQJ8D+hzQ1wB9vz7nWdgdaYstVlr2nSroh4B+COiHgH4fOE8M6Hug6u5hb6qWwFnQbw6cJf1rCpwtVbeg31x1S/rb5zwb0W/ZKrSg7wP6PqDvA/oK8H2loeruYTvRljynoD8A9BdznpJ+U87T30nOM/RR1GdnKlmm35LzFPSbc57VgXONnCceDAmujUIkUuy+lCuVVXMtArGgbwP6i2KxPnBuJhaRZXj9VK5UzfJti2G2Siyy//7zT6c//fOfPYl/I0XhvZ/9l1Xiz/QlsXjvoxOB//KZmgpEgU/+8j/qJmLRtSZO3+ujevqGxmZe9HS0SizmJXUb4O8IXJb+olgsS98Bpb+RWETEtWI+S2rVVt5RolV8vz5Y3r6OwEk1hvzq8tyKtQTOgv5+AuetdzO7tavAubSrdUFfA/Q1QF8D9DVA3wf0fUBfAfQV9G6OP7i7I/pLe4oX9CNAPwL0I0A/AvRD4Dx9QH+4kPMU9NmO9iCvD5a31w6cdn3gXMh5NFD61Y2MN6J/tVW3oN++7GyFNef7Bf11831tC9/fQm3V5zm395TzlL4Pf3trC7VVn+fc3lPOU5Y+zHm2UFu7cp5uYrGkv6OtdOsF4u09icXSefYjFgv6+xGLBX2yH7FY0D/gwLnk+/klv7eXwOnvN2kou6PeX+qaKul36abqlrLVR55O9IeJNc7EIsz3E0A/AfQTQD8B9BNAP6nPeRDMeWJQdT1Qdau/NYfoWZNYFMbGga47lYmQ1pDeu//x9z++f+/vAf5b2xqy+/dS/OsS/+bXzhyf/ObvAssz79/7ROCPUnyS4d9Zlvflyb2Tn33yyc9+p+sF/q2uq19+cu/ko5OPv/9bQ1dN0+KuxoYsnQgptIDhNYpF6TEaNgOeT0Mld+/Su+J/4tG7z5597eOvPXt2+26JvyMwyfG37qr07Rx/XeBbOf62wO9k+OP3BH7r2bNnEn+XugW+wwz6DYnFaR8wnX4zxx+aOn371pfvfHnr1pdvp9NQiTVRWaNYlLdId2ej+dDcncw+BFX0/b00W1pjs/VBjj/MnYd4XqNYlN6joFIs5m/9yc58PwKBc9TJ9z9coi8pdhWL+Vu/d42Rp4Z+N4P0NUD/asXiTuhHgP7VisWd0LcB/asVixvTR4C+Cuhfbc6zIf102VlBfx+Bk3cKnCX95WVn7fTlor+CvgnoX63aKukvL/pbw3kGgP7Vat2dVN1dOc/6PQ07oX/jqu6ND5z/j5qtG5U0RFk2veeUDQROtDple3dOn4c6CqtLVUqbBhFKd+EwTzL7Z3OgKDn+J4H9HP+jwFqO/0FgDvCnOf5XiP2J8tsc/4sWlZhHyu9y/Ht7VGKnr/x+joPY1zQR+YfBfN1WU+GjKN1ixdL/JjcB94mtJWzVYUvutmLbMVb5qFFtpfTVpPnFazaqeUxVR8MW+shr+CXAgzBNkFO96obYRzva0Y52OFY00MQqu9sDZpdjrmAJg8UcMKDTMAGRl5cMAmsewuHlqVkO5FPLqq4L6m7FiDrrl5fBwbRoHNisXO2LOQYj4bD5K7GGi7Emii1/3t/naXbRcWzOysVzWuxs3A4RVo5rsaflENcMJ0XntaJOii5HjMvtQkwwlwDiwBoU5wej6XzgaUrKsUxziovLaxbZmD6bDQvOJuhtx9gsiica6cPyuFKchb1i+3GCvaL0yVRV55Ne2FPVnTuPPo4L+ope3lx/6m3uPJSW7TNoqQkp/6LglYXj4K0LGK0+hxB4fFPyRzva0Y52tKMd7fBNtRGLF/v1SL+te+OwbIxNkX3KnZ6RqSiIKArR8DZ5+9XaFDOMpyHuYw8bkRfGaujeKPrT2BPpMwoxRhZmnvw+N4k+9lSMA5Kk9HHfE950c+iPvcRTJypOsJPSj8I90f8/raUcXeuCZI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6096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клима диаграм </a:t>
            </a:r>
            <a:r>
              <a:rPr lang="sr-Cyrl-CS" dirty="0" smtClean="0"/>
              <a:t>Бишкек</a:t>
            </a:r>
            <a:endParaRPr lang="en-US" dirty="0"/>
          </a:p>
        </p:txBody>
      </p:sp>
      <p:pic>
        <p:nvPicPr>
          <p:cNvPr id="5" name="Picture 6" descr="http://images.climate-data.org/location/484/climate-grap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743200"/>
            <a:ext cx="4343400" cy="2895600"/>
          </a:xfrm>
          <a:prstGeom prst="rect">
            <a:avLst/>
          </a:prstGeom>
          <a:noFill/>
        </p:spPr>
      </p:pic>
      <p:pic>
        <p:nvPicPr>
          <p:cNvPr id="6" name="Picture 8" descr="http://images.climate-data.org/location/491/climate-grap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743200"/>
            <a:ext cx="43434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ЖИВИ СВЕТ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C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5715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ј</a:t>
            </a:r>
            <a:r>
              <a:rPr lang="sr-Cyrl-CS" dirty="0" smtClean="0"/>
              <a:t>едногрба камила у пустињским пределима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4267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к</a:t>
            </a:r>
            <a:r>
              <a:rPr lang="sr-Cyrl-CS" dirty="0" smtClean="0"/>
              <a:t>аракул овца у степским пределима</a:t>
            </a:r>
            <a:endParaRPr lang="en-US" dirty="0"/>
          </a:p>
        </p:txBody>
      </p:sp>
      <p:pic>
        <p:nvPicPr>
          <p:cNvPr id="4" name="Picture 2" descr="http://veterina.info/images/stories/rase_ovaca/karakul_-_ov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3810000" cy="2857500"/>
          </a:xfrm>
          <a:prstGeom prst="rect">
            <a:avLst/>
          </a:prstGeom>
          <a:noFill/>
        </p:spPr>
      </p:pic>
      <p:pic>
        <p:nvPicPr>
          <p:cNvPr id="7172" name="Picture 4" descr="http://www.mojaoaza.com/upload/kategorije/upoznajte-zivotinje/kamila/jednogr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819400"/>
            <a:ext cx="3556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Cyrl-CS" dirty="0" smtClean="0"/>
              <a:t>ХИДРОГРАФИЈА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sr-Cyrl-CS" dirty="0" smtClean="0"/>
              <a:t>Аму Дарја и Сир Дарја</a:t>
            </a:r>
          </a:p>
          <a:p>
            <a:r>
              <a:rPr lang="sr-Cyrl-CS" dirty="0" smtClean="0"/>
              <a:t>унутрашње одводњавање</a:t>
            </a:r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</p:txBody>
      </p:sp>
      <p:pic>
        <p:nvPicPr>
          <p:cNvPr id="6146" name="Picture 2" descr="http://axgig.com/images/63158748485278925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3962400" cy="2575561"/>
          </a:xfrm>
          <a:prstGeom prst="rect">
            <a:avLst/>
          </a:prstGeom>
          <a:noFill/>
        </p:spPr>
      </p:pic>
      <p:pic>
        <p:nvPicPr>
          <p:cNvPr id="4" name="Picture 4" descr="http://www.jutarnji.hr/multimedia/archive/00264/Aralsko_jezero_2_264668S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981200"/>
            <a:ext cx="4682955" cy="3124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4953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</a:t>
            </a:r>
            <a:r>
              <a:rPr lang="sr-Cyrl-RS" dirty="0" smtClean="0"/>
              <a:t>авијар са Бајкалског језера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5105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Аралско језеро постаје пустиња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Где се уливају реке са унурашњим одводњавањем?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СТАНОВНИШТВО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sr-Cyrl-CS" dirty="0" smtClean="0"/>
              <a:t>м</a:t>
            </a:r>
            <a:r>
              <a:rPr lang="sr-Cyrl-CS" dirty="0" smtClean="0"/>
              <a:t>ала густина насељености</a:t>
            </a:r>
            <a:endParaRPr lang="sr-Cyrl-CS" dirty="0" smtClean="0"/>
          </a:p>
          <a:p>
            <a:r>
              <a:rPr lang="sr-Cyrl-CS" dirty="0" smtClean="0"/>
              <a:t>Узбеци, Казаси, Таџици, Туркмени, Киргизи, Руси...</a:t>
            </a:r>
            <a:endParaRPr lang="en-US" dirty="0"/>
          </a:p>
        </p:txBody>
      </p:sp>
      <p:pic>
        <p:nvPicPr>
          <p:cNvPr id="4" name="Picture 2" descr="http://www.destination360.com/europe/uzbekistan/images/s/samark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71800"/>
            <a:ext cx="4419600" cy="31732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76800" y="5410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Самарканд – град на караванском путу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64008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Шта значи чињеница да је Средња Азија етнички хетерогена регија?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sr-Cyrl-CS" dirty="0" smtClean="0"/>
              <a:t>ПРИВРЕДА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135563"/>
          </a:xfrm>
        </p:spPr>
        <p:txBody>
          <a:bodyPr>
            <a:normAutofit/>
          </a:bodyPr>
          <a:lstStyle/>
          <a:p>
            <a:r>
              <a:rPr lang="sr-Cyrl-CS" dirty="0" smtClean="0"/>
              <a:t>е</a:t>
            </a:r>
            <a:r>
              <a:rPr lang="sr-Cyrl-CS" dirty="0" smtClean="0"/>
              <a:t>нергетски извори</a:t>
            </a:r>
          </a:p>
          <a:p>
            <a:r>
              <a:rPr lang="sr-Cyrl-CS" dirty="0" smtClean="0"/>
              <a:t>екстензивно сточарство – степски пашњаци</a:t>
            </a:r>
            <a:endParaRPr lang="sr-Cyrl-CS" dirty="0" smtClean="0"/>
          </a:p>
          <a:p>
            <a:r>
              <a:rPr lang="sr-Cyrl-CS" dirty="0" smtClean="0"/>
              <a:t>гајење памука</a:t>
            </a:r>
          </a:p>
          <a:p>
            <a:r>
              <a:rPr lang="sr-Cyrl-CS" dirty="0" smtClean="0"/>
              <a:t>р</a:t>
            </a:r>
            <a:r>
              <a:rPr lang="sr-Cyrl-CS" dirty="0" smtClean="0"/>
              <a:t>ударство</a:t>
            </a:r>
            <a:r>
              <a:rPr lang="sr-Cyrl-CS" dirty="0" smtClean="0"/>
              <a:t> </a:t>
            </a:r>
          </a:p>
        </p:txBody>
      </p:sp>
      <p:pic>
        <p:nvPicPr>
          <p:cNvPr id="4" name="Picture 2" descr="http://voda.ba/uimages/Slike%20u%20stranicama/kalifornijaakvaduk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657600"/>
            <a:ext cx="4134994" cy="27527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8200" y="5715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Каракумски канал је највећи иригациони канал на свету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4724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Шта је то иригација?</a:t>
            </a:r>
            <a:endParaRPr lang="en-US" dirty="0"/>
          </a:p>
        </p:txBody>
      </p:sp>
      <p:pic>
        <p:nvPicPr>
          <p:cNvPr id="4100" name="Picture 4" descr="http://proleksis.lzmk.hr/slike1/x_k0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09800"/>
            <a:ext cx="4055164" cy="2590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8200" y="4724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</a:t>
            </a:r>
            <a:r>
              <a:rPr lang="sr-Cyrl-RS" dirty="0" smtClean="0"/>
              <a:t>афтана платформа на Каспијском језеру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347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СРЕДЊА АЗИЈА</vt:lpstr>
      <vt:lpstr>ДА ПОНОВИМО...</vt:lpstr>
      <vt:lpstr>ГЕОГРАФСКИ ПОЛОЖАЈ</vt:lpstr>
      <vt:lpstr>РЕЉЕФ (МОРФОЛОШКЕ ЦЕЛИНЕ)</vt:lpstr>
      <vt:lpstr>КЛИМА </vt:lpstr>
      <vt:lpstr>ЖИВИ СВЕТ</vt:lpstr>
      <vt:lpstr>ХИДРОГРАФИЈА</vt:lpstr>
      <vt:lpstr>СТАНОВНИШТВО</vt:lpstr>
      <vt:lpstr>ПРИВРЕДА</vt:lpstr>
      <vt:lpstr>ДА ПОНОВИМО...</vt:lpstr>
      <vt:lpstr>УКРАТКО</vt:lpstr>
      <vt:lpstr>ДОМАЋИ ЗАДАТАК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GAGA</dc:creator>
  <cp:lastModifiedBy>GAGIC</cp:lastModifiedBy>
  <cp:revision>36</cp:revision>
  <dcterms:created xsi:type="dcterms:W3CDTF">2014-10-21T16:15:18Z</dcterms:created>
  <dcterms:modified xsi:type="dcterms:W3CDTF">2015-11-24T16:41:28Z</dcterms:modified>
</cp:coreProperties>
</file>