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89" r:id="rId7"/>
    <p:sldId id="292" r:id="rId8"/>
    <p:sldId id="261" r:id="rId9"/>
    <p:sldId id="262" r:id="rId10"/>
    <p:sldId id="264" r:id="rId11"/>
    <p:sldId id="293" r:id="rId12"/>
    <p:sldId id="263" r:id="rId13"/>
    <p:sldId id="294" r:id="rId14"/>
    <p:sldId id="265" r:id="rId15"/>
    <p:sldId id="296" r:id="rId16"/>
    <p:sldId id="295" r:id="rId17"/>
    <p:sldId id="297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sr-Cyrl-CS" sz="2400" b="1" dirty="0" smtClean="0">
                <a:ln w="18000">
                  <a:solidFill>
                    <a:schemeClr val="bg1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Script" pitchFamily="34" charset="0"/>
              </a:rPr>
              <a:t>Љиљана Пантовић</a:t>
            </a:r>
          </a:p>
          <a:p>
            <a:pPr>
              <a:spcBef>
                <a:spcPts val="0"/>
              </a:spcBef>
              <a:defRPr/>
            </a:pPr>
            <a:r>
              <a:rPr lang="sr-Cyrl-CS" sz="2400" b="1" dirty="0" smtClean="0">
                <a:ln w="18000">
                  <a:solidFill>
                    <a:schemeClr val="bg1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ОШ,, Драгиша Луковић- Шпанац”</a:t>
            </a:r>
            <a:endParaRPr lang="en-US" sz="2400" b="1" dirty="0" smtClean="0">
              <a:ln w="18000">
                <a:solidFill>
                  <a:schemeClr val="bg1"/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Segoe Script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Дечији ђурђевдански каневал</a:t>
            </a:r>
            <a:r>
              <a:rPr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43200" y="5105400"/>
            <a:ext cx="3129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egoe Script" pitchFamily="34" charset="0"/>
              </a:rPr>
              <a:t>Белошевац, Крагујевац</a:t>
            </a:r>
            <a:endParaRPr 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7620000" cy="68580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Ђурђевданска </a:t>
            </a:r>
            <a:br>
              <a:rPr lang="sr-Cyrl-CS" dirty="0" smtClean="0"/>
            </a:br>
            <a:r>
              <a:rPr lang="sr-Cyrl-CS" dirty="0" smtClean="0"/>
              <a:t>шетња</a:t>
            </a:r>
            <a:r>
              <a:rPr smtClean="0"/>
              <a:t/>
            </a:r>
            <a:br>
              <a:rPr smtClean="0"/>
            </a:br>
            <a:endParaRPr lang="en-US" dirty="0"/>
          </a:p>
        </p:txBody>
      </p:sp>
      <p:pic>
        <p:nvPicPr>
          <p:cNvPr id="4" name="Picture 1" descr="30.april 216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28956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30.april 2165.jpg"/>
          <p:cNvPicPr>
            <a:picLocks noGrp="1" noChangeAspect="1"/>
          </p:cNvPicPr>
          <p:nvPr isPhoto="1"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86200"/>
            <a:ext cx="169579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30.april 2168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352800"/>
            <a:ext cx="4716463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Изјава за медије.</a:t>
            </a:r>
            <a:r>
              <a:rPr smtClean="0"/>
              <a:t/>
            </a:r>
            <a:br>
              <a:rPr smtClean="0"/>
            </a:br>
            <a:endParaRPr lang="en-US" dirty="0"/>
          </a:p>
        </p:txBody>
      </p:sp>
      <p:pic>
        <p:nvPicPr>
          <p:cNvPr id="4" name="Picture 11" descr="https://i.ytimg.com/vi/T3lWZzXtEyc/hqdefault.jpg?custom=true&amp;w=196&amp;h=110&amp;stc=true&amp;jpg444=true&amp;jpgq=90&amp;sp=68&amp;sigh=3pV8Tqx3Ids6rFMAYAHwEI5RXd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18669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" y="3962400"/>
            <a:ext cx="3276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https://youtu.be/T3lWZzXtEyc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81600" y="533400"/>
            <a:ext cx="293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CS" dirty="0" smtClean="0"/>
              <a:t>Вид</a:t>
            </a:r>
            <a:r>
              <a:rPr lang="en-US" dirty="0" smtClean="0"/>
              <a:t>e</a:t>
            </a:r>
            <a:r>
              <a:rPr lang="sr-Cyrl-CS" dirty="0" smtClean="0"/>
              <a:t>о </a:t>
            </a:r>
            <a:r>
              <a:rPr lang="sr-Cyrl-CS" dirty="0" smtClean="0"/>
              <a:t>запис кореографије</a:t>
            </a:r>
            <a:endParaRPr lang="en-US" dirty="0"/>
          </a:p>
        </p:txBody>
      </p:sp>
      <p:pic>
        <p:nvPicPr>
          <p:cNvPr id="7" name="Picture 9" descr="https://i.ytimg.com/vi/pQHp3-PIZaY/hqdefault.jpg?custom=true&amp;w=196&amp;h=110&amp;stc=true&amp;jpg444=true&amp;jpgq=90&amp;sp=68&amp;sigh=RTXagbX0Lru0P5VEaaTN1-w9jj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19200"/>
            <a:ext cx="2476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72000" y="3962400"/>
            <a:ext cx="3318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https://youtu.be/pQHp3-PIZaY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305800" cy="4038600"/>
          </a:xfrm>
        </p:spPr>
        <p:txBody>
          <a:bodyPr>
            <a:normAutofit fontScale="40000" lnSpcReduction="20000"/>
          </a:bodyPr>
          <a:lstStyle/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1.корак                                                                                                         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Упознавање са садржајем тематског дана.      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2.корак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Организован одлазак  Градским превозом  у ТПЦ ,,Плаза“</a:t>
            </a:r>
            <a:r>
              <a:rPr lang="sr-Latn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3.корак                                                                                                          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Latn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Освајање стазе на стени.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4.корак         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Гледање филма ,,Књига о џунгли “.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5.корак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Одлазак у парк код Соколане.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6.корак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Усмено изражавање о гледаном филму.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7.корак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Израчунавање запремине квадра и коцке.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8.корак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Објашњавам ученицима о  настанку и развоју крагујевачког насеља Стара радничка колонија и граду Крагујевцу.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9.корак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Елементарне игре лоптом по избору ученика на теренима у  парку.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10. корак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Шетња кроз град  уз објашњење –Милошевог венца.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pPr marL="0" lvl="0" indent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r-Cyrl-CS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11.корак</a:t>
            </a:r>
            <a:endParaRPr lang="en-US" sz="1600" dirty="0" smtClean="0">
              <a:latin typeface="Calibri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7800"/>
            <a:ext cx="76200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r-Cyrl-C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Тематски дан:</a:t>
            </a:r>
            <a:br>
              <a:rPr lang="sr-Cyrl-C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sr-Cyrl-C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ЧУВАЈМО ЗДРАВЉЕ</a:t>
            </a:r>
            <a:r>
              <a:rPr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sr-Cyrl-CS" dirty="0" smtClean="0"/>
              <a:t>САДРЖАЈ ТЕМАТСКОГ ДАНА</a:t>
            </a:r>
            <a:br>
              <a:rPr lang="sr-Cyrl-C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dirty="0"/>
              <a:t>Освајање стене</a:t>
            </a:r>
            <a:endParaRPr lang="en-US" dirty="0"/>
          </a:p>
        </p:txBody>
      </p:sp>
      <p:pic>
        <p:nvPicPr>
          <p:cNvPr id="5" name="Picture 1" descr="14 maj 689.jpg"/>
          <p:cNvPicPr>
            <a:picLocks noGrp="1" noChangeAspect="1"/>
          </p:cNvPicPr>
          <p:nvPr isPhoto="1"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3167149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14 maj 697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362200"/>
            <a:ext cx="4143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620000" cy="76200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Гледање филма </a:t>
            </a:r>
            <a:br>
              <a:rPr lang="sr-Cyrl-CS" dirty="0" smtClean="0"/>
            </a:br>
            <a:r>
              <a:rPr lang="sr-Cyrl-CS" dirty="0" smtClean="0"/>
              <a:t>,, Књига о џунгли</a:t>
            </a:r>
            <a:r>
              <a:rPr smtClean="0"/>
              <a:t>”</a:t>
            </a:r>
            <a:br>
              <a:rPr smtClean="0"/>
            </a:br>
            <a:endParaRPr lang="en-US" dirty="0"/>
          </a:p>
        </p:txBody>
      </p:sp>
      <p:pic>
        <p:nvPicPr>
          <p:cNvPr id="4" name="Picture 1" descr="14 maj 691.jpg"/>
          <p:cNvPicPr>
            <a:picLocks noGrp="1" noChangeAspect="1"/>
          </p:cNvPicPr>
          <p:nvPr isPhoto="1"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768" y="2667000"/>
            <a:ext cx="389506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09600"/>
            <a:ext cx="8153400" cy="152400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Запремина квадра и коцке на отвореном.</a:t>
            </a:r>
            <a:r>
              <a:rPr smtClean="0"/>
              <a:t/>
            </a:r>
            <a:br>
              <a:rPr smtClean="0"/>
            </a:br>
            <a:endParaRPr lang="en-US" dirty="0"/>
          </a:p>
        </p:txBody>
      </p:sp>
      <p:pic>
        <p:nvPicPr>
          <p:cNvPr id="4" name="Content Placeholder 3" descr="P14-05-16_12.53[02].jpg"/>
          <p:cNvPicPr>
            <a:picLocks noGrp="1" noChangeAspect="1"/>
          </p:cNvPicPr>
          <p:nvPr isPhoto="1"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2286000" cy="312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14-05-16_12.53[01]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953000"/>
            <a:ext cx="35433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P14-05-16_12.53[05].jpg"/>
          <p:cNvPicPr>
            <a:picLocks noGrp="1" noChangeAspect="1"/>
          </p:cNvPicPr>
          <p:nvPr isPhoto="1"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066800"/>
            <a:ext cx="3452813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Разгледање знаменитости Милошевог венца.</a:t>
            </a:r>
            <a:r>
              <a:rPr smtClean="0"/>
              <a:t/>
            </a:r>
            <a:br>
              <a:rPr smtClean="0"/>
            </a:br>
            <a:endParaRPr lang="en-US" dirty="0"/>
          </a:p>
        </p:txBody>
      </p:sp>
      <p:pic>
        <p:nvPicPr>
          <p:cNvPr id="4" name="Picture 1" descr="14 maj 698.jpg"/>
          <p:cNvPicPr>
            <a:picLocks noGrp="1" noChangeAspect="1"/>
          </p:cNvPicPr>
          <p:nvPr isPhoto="1"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5020887" cy="2822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14 maj 699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438400"/>
            <a:ext cx="19050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sr-Cyrl-CS" dirty="0" smtClean="0"/>
              <a:t>Учешће на приредби поводом Дана школе.</a:t>
            </a:r>
            <a:r>
              <a:rPr smtClean="0"/>
              <a:t/>
            </a:r>
            <a:br>
              <a:rPr smtClean="0"/>
            </a:br>
            <a:endParaRPr lang="en-US" dirty="0"/>
          </a:p>
        </p:txBody>
      </p:sp>
      <p:pic>
        <p:nvPicPr>
          <p:cNvPr id="4" name="Picture 1" descr="14 maj 652.jpg"/>
          <p:cNvPicPr>
            <a:picLocks noGrp="1" noChangeAspect="1"/>
          </p:cNvPicPr>
          <p:nvPr isPhoto="1"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3429000" cy="295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14 maj 640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514600"/>
            <a:ext cx="29289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r-Cyrl-C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Љиљана Пантовић</a:t>
            </a:r>
            <a:endParaRPr lang="sr-Cyrl-CS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Cyrl-CS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r-Cyrl-CS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контакт: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r-Latn-C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Segoe Script" pitchFamily="34" charset="0"/>
              </a:rPr>
              <a:t>ljiljanapantovicuciteljica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Segoe Script" pitchFamily="34" charset="0"/>
              </a:rPr>
              <a:t>@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Segoe Script" pitchFamily="34" charset="0"/>
              </a:rPr>
              <a:t>gmail.com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Segoe Script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971800"/>
            <a:ext cx="8153400" cy="3124200"/>
          </a:xfrm>
        </p:spPr>
        <p:txBody>
          <a:bodyPr/>
          <a:lstStyle/>
          <a:p>
            <a:r>
              <a:rPr lang="sr-Cyrl-CS" b="1" dirty="0" smtClean="0"/>
              <a:t>Општи циљ</a:t>
            </a:r>
            <a:r>
              <a:rPr lang="sr-Cyrl-CS" dirty="0" smtClean="0"/>
              <a:t>:Припрема за Дечији ђурђевдански карневал. Стицање знања о значају </a:t>
            </a:r>
            <a:r>
              <a:rPr lang="sr-Cyrl-CS" dirty="0" smtClean="0"/>
              <a:t>пред</a:t>
            </a:r>
            <a:r>
              <a:rPr lang="sr-Cyrl-CS" dirty="0" smtClean="0"/>
              <a:t>с</a:t>
            </a:r>
            <a:r>
              <a:rPr lang="sr-Cyrl-CS" dirty="0" smtClean="0"/>
              <a:t>тављања </a:t>
            </a:r>
            <a:r>
              <a:rPr lang="sr-Cyrl-CS" dirty="0" smtClean="0"/>
              <a:t>свог завичаја.</a:t>
            </a:r>
            <a:r>
              <a:rPr lang="en-US" dirty="0" smtClean="0"/>
              <a:t> </a:t>
            </a:r>
            <a:r>
              <a:rPr lang="sr-Cyrl-CS" dirty="0" smtClean="0"/>
              <a:t>Проширивање знања о значају медија  као саставног дела живота и образовања.</a:t>
            </a:r>
            <a:r>
              <a:rPr lang="ru-RU" dirty="0" smtClean="0"/>
              <a:t> Да ученици схвате кроз разноврсне активности у амбијенталном окружењу колико је важно чувати здравље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219200"/>
          </a:xfrm>
        </p:spPr>
        <p:txBody>
          <a:bodyPr>
            <a:noAutofit/>
          </a:bodyPr>
          <a:lstStyle/>
          <a:p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/>
            </a:r>
            <a:br>
              <a:rPr sz="240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МОТИВАЦИЈА: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На основу позива и објаве Г Т О Крагујевац  ученици, учитељице и родитељи ученика припремали су се за да узму учешће на Дечијем ђурђевданском карневалу. Ученици ће имати могућности да искажу своје посебне склоности и интересовања, што је  интегрални део васпитно-образовног процеса.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7848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sr-Cyrl-C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Тематски </a:t>
            </a:r>
            <a:r>
              <a:rPr lang="sr-Cyrl-C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дан: </a:t>
            </a:r>
            <a:br>
              <a:rPr lang="sr-Cyrl-C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sr-Cyrl-C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 И К О В Н А  </a:t>
            </a:r>
            <a:br>
              <a:rPr lang="sr-Cyrl-C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sr-Cyrl-C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Р А Д И О Н И Ц А </a:t>
            </a:r>
            <a: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sz="4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4" name="Picture 4" descr="https://scontent.fbeg1-1.fna.fbcdn.net/v/t1.0-0/p370x247/13178592_1693994114195868_6871817679938749662_n.jpg?oh=3e3d585e1b3f1be878943d6b13026270&amp;oe=57C6249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41814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s://i.ytimg.com/vi/V1m7FBO5Bu0/hqdefault.jpg?custom=true&amp;w=196&amp;h=110&amp;stc=true&amp;jpg444=true&amp;jpgq=90&amp;sp=68&amp;sigh=lsSdukbE2VzpAkvHsUcxr-cqKH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191000"/>
            <a:ext cx="18669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105400" y="2743200"/>
            <a:ext cx="3404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https://youtu.be/V1m7FBO5Bu0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Cyrl-CS" dirty="0" smtClean="0"/>
              <a:t>Организован одлазак ученика у ТПЦ Плаза.</a:t>
            </a:r>
          </a:p>
          <a:p>
            <a:pPr>
              <a:buFont typeface="Wingdings" pitchFamily="2" charset="2"/>
              <a:buChar char="Ø"/>
            </a:pPr>
            <a:r>
              <a:rPr lang="sr-Cyrl-CS" dirty="0" smtClean="0"/>
              <a:t>Читање и анализа песме ,, Трешња у цвету</a:t>
            </a:r>
            <a:r>
              <a:rPr lang="en-US" dirty="0" smtClean="0"/>
              <a:t>”</a:t>
            </a:r>
            <a:r>
              <a:rPr lang="sr-Cyrl-CS" dirty="0" smtClean="0"/>
              <a:t>.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sr-Cyrl-CS" dirty="0" smtClean="0"/>
              <a:t>Давање објашњења ученицима о поступку израде маски и пратеће опреме за Индијанце.</a:t>
            </a:r>
          </a:p>
          <a:p>
            <a:pPr>
              <a:buFont typeface="Wingdings" pitchFamily="2" charset="2"/>
              <a:buChar char="Ø"/>
            </a:pPr>
            <a:r>
              <a:rPr lang="sr-Cyrl-CS" dirty="0" smtClean="0"/>
              <a:t>Израда маски.</a:t>
            </a:r>
          </a:p>
          <a:p>
            <a:pPr>
              <a:buFont typeface="Wingdings" pitchFamily="2" charset="2"/>
              <a:buChar char="Ø"/>
            </a:pPr>
            <a:r>
              <a:rPr lang="sr-Cyrl-CS" dirty="0" smtClean="0"/>
              <a:t>Гледање представе.</a:t>
            </a:r>
          </a:p>
          <a:p>
            <a:pPr>
              <a:buFont typeface="Wingdings" pitchFamily="2" charset="2"/>
              <a:buChar char="Ø"/>
            </a:pPr>
            <a:r>
              <a:rPr lang="sr-Cyrl-CS" dirty="0" smtClean="0"/>
              <a:t>Организован повратак у школу.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САДРЖАЈ ТЕМАТСКОГ ДАНА</a:t>
            </a:r>
            <a:r>
              <a:rPr smtClean="0"/>
              <a:t/>
            </a:r>
            <a:br>
              <a:rPr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None/>
              <a:defRPr/>
            </a:pPr>
            <a:endParaRPr lang="sr-Cyrl-CS" b="1" dirty="0" smtClean="0"/>
          </a:p>
          <a:p>
            <a:pPr marL="342900" indent="-342900">
              <a:defRPr/>
            </a:pPr>
            <a:r>
              <a:rPr lang="sr-Cyrl-CS" b="1" dirty="0" smtClean="0"/>
              <a:t>Читање, анализа и рецитовање песме ,,Трешња у цвету“, Милована Данојлића. </a:t>
            </a:r>
            <a:endParaRPr lang="en-US" b="1" dirty="0" smtClean="0"/>
          </a:p>
          <a:p>
            <a:pPr>
              <a:defRPr/>
            </a:pPr>
            <a:r>
              <a:rPr lang="sr-Cyrl-CS" b="1" dirty="0" smtClean="0"/>
              <a:t>      Ученици су затим рецитовали песме о пролећу.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45719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1" descr="P04-01-16_10.17[01]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019550"/>
            <a:ext cx="3905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715000"/>
          </a:xfrm>
        </p:spPr>
        <p:txBody>
          <a:bodyPr/>
          <a:lstStyle/>
          <a:p>
            <a:r>
              <a:rPr lang="sr-Cyrl-CS" b="1" dirty="0" smtClean="0"/>
              <a:t>Објашњавам ученицима о  значају Дечијег ђурђевданског карневала. Заједно са ученицима разговарам о омиљеним цртаним јунацима. Објашњавам ученицима да ће уз моју и помоћ аниматора правити оружје и пратећу опрему за Индијанце.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10600" y="838200"/>
            <a:ext cx="762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1" descr="P04-01-16_10.18[04]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429000"/>
            <a:ext cx="3600450" cy="270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Израда маски и пратеће опреме за индијанце</a:t>
            </a:r>
            <a:endParaRPr lang="en-US" dirty="0"/>
          </a:p>
        </p:txBody>
      </p:sp>
      <p:pic>
        <p:nvPicPr>
          <p:cNvPr id="4" name="Picture 1" descr="P04-01-16_10.18[01].jpg"/>
          <p:cNvPicPr>
            <a:picLocks noGrp="1" noChangeAspect="1"/>
          </p:cNvPicPr>
          <p:nvPr isPhoto="1"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4971" y="2155767"/>
            <a:ext cx="4414058" cy="330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2819400"/>
          </a:xfrm>
        </p:spPr>
        <p:txBody>
          <a:bodyPr/>
          <a:lstStyle/>
          <a:p>
            <a:pPr>
              <a:defRPr/>
            </a:pPr>
            <a:r>
              <a:rPr lang="sr-Cyrl-C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ДЕЧИЈИ ЂУРЂЕВДАНСКИ</a:t>
            </a:r>
            <a:br>
              <a:rPr lang="sr-Cyrl-C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r-Cyrl-C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КАРНЕВАЛ </a:t>
            </a:r>
            <a:br>
              <a:rPr lang="sr-Cyrl-C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sr-Cyrl-C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ПОВОДОМ ДАНА ГРАДА</a:t>
            </a:r>
            <a:r>
              <a:rPr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sz="4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dirty="0"/>
          </a:p>
        </p:txBody>
      </p:sp>
      <p:pic>
        <p:nvPicPr>
          <p:cNvPr id="4" name="Picture 4" descr="https://i.ytimg.com/vi/uNVn28CliiA/hqdefault.jpg?custom=true&amp;w=196&amp;h=110&amp;stc=true&amp;jpg444=true&amp;jpgq=90&amp;sp=68&amp;sigh=6y-R4PAwr1x63w7SDoEBv3AQ-K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5450" y="4086225"/>
            <a:ext cx="18669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50113" y="3244334"/>
            <a:ext cx="3243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https://youtu.be/uNVn28CliiA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Извођење  кореографије </a:t>
            </a:r>
            <a:r>
              <a:rPr smtClean="0"/>
              <a:t/>
            </a:r>
            <a:br>
              <a:rPr smtClean="0"/>
            </a:br>
            <a:endParaRPr lang="en-US" dirty="0"/>
          </a:p>
        </p:txBody>
      </p:sp>
      <p:pic>
        <p:nvPicPr>
          <p:cNvPr id="4" name="Picture 1" descr="30.april 2157.jpg"/>
          <p:cNvPicPr>
            <a:picLocks noGrp="1" noChangeAspect="1"/>
          </p:cNvPicPr>
          <p:nvPr isPhoto="1"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3325091" cy="266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30.april 2163.jpg"/>
          <p:cNvPicPr>
            <a:picLocks noGrp="1" noChangeAspect="1"/>
          </p:cNvPicPr>
          <p:nvPr isPhoto="1"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352800"/>
            <a:ext cx="4699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</TotalTime>
  <Words>316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Дечији ђурђевдански каневал </vt:lpstr>
      <vt:lpstr>          МОТИВАЦИЈА:  На основу позива и објаве Г Т О Крагујевац  ученици, учитељице и родитељи ученика припремали су се за да узму учешће на Дечијем ђурђевданском карневалу. Ученици ће имати могућности да искажу своје посебне склоности и интересовања, што је  интегрални део васпитно-образовног процеса. </vt:lpstr>
      <vt:lpstr>        Тематски дан:  Л И К О В Н А     Р А Д И О Н И Ц А  </vt:lpstr>
      <vt:lpstr>САДРЖАЈ ТЕМАТСКОГ ДАНА </vt:lpstr>
      <vt:lpstr>Slide 5</vt:lpstr>
      <vt:lpstr>Slide 6</vt:lpstr>
      <vt:lpstr>Израда маски и пратеће опреме за индијанце</vt:lpstr>
      <vt:lpstr>ДЕЧИЈИ ЂУРЂЕВДАНСКИ КАРНЕВАЛ  ПОВОДОМ ДАНА ГРАДА </vt:lpstr>
      <vt:lpstr>Извођење  кореографије  </vt:lpstr>
      <vt:lpstr>Ђурђевданска  шетња </vt:lpstr>
      <vt:lpstr>Изјава за медије. </vt:lpstr>
      <vt:lpstr>Тематски дан: ЧУВАЈМО ЗДРАВЉЕ САДРЖАЈ ТЕМАТСКОГ ДАНА </vt:lpstr>
      <vt:lpstr>Освајање стене</vt:lpstr>
      <vt:lpstr>Гледање филма  ,, Књига о џунгли” </vt:lpstr>
      <vt:lpstr>Запремина квадра и коцке на отвореном. </vt:lpstr>
      <vt:lpstr>Разгледање знаменитости Милошевог венца. </vt:lpstr>
      <vt:lpstr>Учешће на приредби поводом Дана школе. 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Дечији ђурђевдански каневал </dc:title>
  <dc:creator/>
  <cp:lastModifiedBy>System ® SP2</cp:lastModifiedBy>
  <cp:revision>4</cp:revision>
  <dcterms:created xsi:type="dcterms:W3CDTF">2006-08-16T00:00:00Z</dcterms:created>
  <dcterms:modified xsi:type="dcterms:W3CDTF">2016-08-22T20:38:11Z</dcterms:modified>
</cp:coreProperties>
</file>