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56" r:id="rId4"/>
    <p:sldId id="260" r:id="rId5"/>
    <p:sldId id="257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4E341A"/>
    <a:srgbClr val="E6E6C4"/>
    <a:srgbClr val="0C788E"/>
    <a:srgbClr val="006666"/>
    <a:srgbClr val="0099CC"/>
    <a:srgbClr val="660066"/>
    <a:srgbClr val="FFFF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3" d="100"/>
          <a:sy n="83" d="100"/>
        </p:scale>
        <p:origin x="-7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31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91C60-7502-41D3-9EFF-70EE3CAB0D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43A6D13-1623-47E2-8E56-3066E36BF5D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EF242F-DA67-4795-8704-D5AABEAC24DE}" type="parTrans" cxnId="{23FD9149-439F-4297-96B8-01842F7721B7}">
      <dgm:prSet/>
      <dgm:spPr/>
      <dgm:t>
        <a:bodyPr/>
        <a:lstStyle/>
        <a:p>
          <a:endParaRPr lang="en-US"/>
        </a:p>
      </dgm:t>
    </dgm:pt>
    <dgm:pt modelId="{32F4987D-3928-4E57-B12C-39185841BEA8}" type="sibTrans" cxnId="{23FD9149-439F-4297-96B8-01842F7721B7}">
      <dgm:prSet/>
      <dgm:spPr/>
      <dgm:t>
        <a:bodyPr/>
        <a:lstStyle/>
        <a:p>
          <a:endParaRPr lang="en-US"/>
        </a:p>
      </dgm:t>
    </dgm:pt>
    <dgm:pt modelId="{492CF5AB-0343-4AE6-9F69-2C2239C60C4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0BF6999-B438-4E5C-A910-59A941DB3A3C}" type="sibTrans" cxnId="{DD60B1E0-EF6D-46E4-AED5-F383FE6D1E6D}">
      <dgm:prSet/>
      <dgm:spPr/>
      <dgm:t>
        <a:bodyPr/>
        <a:lstStyle/>
        <a:p>
          <a:endParaRPr lang="en-US"/>
        </a:p>
      </dgm:t>
    </dgm:pt>
    <dgm:pt modelId="{9BEC0486-9D2F-4359-B063-B8938757F782}" type="parTrans" cxnId="{DD60B1E0-EF6D-46E4-AED5-F383FE6D1E6D}">
      <dgm:prSet/>
      <dgm:spPr/>
      <dgm:t>
        <a:bodyPr/>
        <a:lstStyle/>
        <a:p>
          <a:endParaRPr lang="en-US"/>
        </a:p>
      </dgm:t>
    </dgm:pt>
    <dgm:pt modelId="{69CDB125-89D4-4196-836C-E931D27F5BDB}" type="pres">
      <dgm:prSet presAssocID="{36391C60-7502-41D3-9EFF-70EE3CAB0DFE}" presName="compositeShape" presStyleCnt="0">
        <dgm:presLayoutVars>
          <dgm:chMax val="7"/>
          <dgm:dir/>
          <dgm:resizeHandles val="exact"/>
        </dgm:presLayoutVars>
      </dgm:prSet>
      <dgm:spPr/>
    </dgm:pt>
    <dgm:pt modelId="{B3936B32-1D59-4C2F-9A68-72EA18ABCB8B}" type="pres">
      <dgm:prSet presAssocID="{B43A6D13-1623-47E2-8E56-3066E36BF5DD}" presName="circ1" presStyleLbl="vennNode1" presStyleIdx="0" presStyleCnt="2" custScaleX="68843" custScaleY="78329" custLinFactNeighborX="-25347" custLinFactNeighborY="11656"/>
      <dgm:spPr/>
      <dgm:t>
        <a:bodyPr/>
        <a:lstStyle/>
        <a:p>
          <a:endParaRPr lang="en-US"/>
        </a:p>
      </dgm:t>
    </dgm:pt>
    <dgm:pt modelId="{D44A0B42-755C-4656-8AA0-C3F519AD2EDA}" type="pres">
      <dgm:prSet presAssocID="{B43A6D13-1623-47E2-8E56-3066E36BF5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9900B-9802-4546-9A9E-4082B8589C23}" type="pres">
      <dgm:prSet presAssocID="{492CF5AB-0343-4AE6-9F69-2C2239C60C4E}" presName="circ2" presStyleLbl="vennNode1" presStyleIdx="1" presStyleCnt="2" custScaleX="68842" custScaleY="77236" custLinFactNeighborX="6922" custLinFactNeighborY="11110"/>
      <dgm:spPr/>
      <dgm:t>
        <a:bodyPr/>
        <a:lstStyle/>
        <a:p>
          <a:endParaRPr lang="en-US"/>
        </a:p>
      </dgm:t>
    </dgm:pt>
    <dgm:pt modelId="{5F7FBAD4-A514-42EC-9BAE-B43BAEAABF1A}" type="pres">
      <dgm:prSet presAssocID="{492CF5AB-0343-4AE6-9F69-2C2239C60C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0E717-9E5A-4A5C-B17C-7A50220B95CC}" type="presOf" srcId="{B43A6D13-1623-47E2-8E56-3066E36BF5DD}" destId="{B3936B32-1D59-4C2F-9A68-72EA18ABCB8B}" srcOrd="0" destOrd="0" presId="urn:microsoft.com/office/officeart/2005/8/layout/venn1"/>
    <dgm:cxn modelId="{E2339002-FA96-418C-BD48-7AD55AECCEE4}" type="presOf" srcId="{B43A6D13-1623-47E2-8E56-3066E36BF5DD}" destId="{D44A0B42-755C-4656-8AA0-C3F519AD2EDA}" srcOrd="1" destOrd="0" presId="urn:microsoft.com/office/officeart/2005/8/layout/venn1"/>
    <dgm:cxn modelId="{23FD9149-439F-4297-96B8-01842F7721B7}" srcId="{36391C60-7502-41D3-9EFF-70EE3CAB0DFE}" destId="{B43A6D13-1623-47E2-8E56-3066E36BF5DD}" srcOrd="0" destOrd="0" parTransId="{14EF242F-DA67-4795-8704-D5AABEAC24DE}" sibTransId="{32F4987D-3928-4E57-B12C-39185841BEA8}"/>
    <dgm:cxn modelId="{D1A59183-FFE3-429E-89E4-0B25C559C270}" type="presOf" srcId="{492CF5AB-0343-4AE6-9F69-2C2239C60C4E}" destId="{EE89900B-9802-4546-9A9E-4082B8589C23}" srcOrd="0" destOrd="0" presId="urn:microsoft.com/office/officeart/2005/8/layout/venn1"/>
    <dgm:cxn modelId="{0A8C7D16-A6F4-4250-A145-7B37158AAA0D}" type="presOf" srcId="{36391C60-7502-41D3-9EFF-70EE3CAB0DFE}" destId="{69CDB125-89D4-4196-836C-E931D27F5BDB}" srcOrd="0" destOrd="0" presId="urn:microsoft.com/office/officeart/2005/8/layout/venn1"/>
    <dgm:cxn modelId="{DD60B1E0-EF6D-46E4-AED5-F383FE6D1E6D}" srcId="{36391C60-7502-41D3-9EFF-70EE3CAB0DFE}" destId="{492CF5AB-0343-4AE6-9F69-2C2239C60C4E}" srcOrd="1" destOrd="0" parTransId="{9BEC0486-9D2F-4359-B063-B8938757F782}" sibTransId="{F0BF6999-B438-4E5C-A910-59A941DB3A3C}"/>
    <dgm:cxn modelId="{5B63B440-3779-4CA3-A986-DF3170EB08EE}" type="presOf" srcId="{492CF5AB-0343-4AE6-9F69-2C2239C60C4E}" destId="{5F7FBAD4-A514-42EC-9BAE-B43BAEAABF1A}" srcOrd="1" destOrd="0" presId="urn:microsoft.com/office/officeart/2005/8/layout/venn1"/>
    <dgm:cxn modelId="{F6377FD8-5E6E-49F3-8C5A-80F1FD5FF253}" type="presParOf" srcId="{69CDB125-89D4-4196-836C-E931D27F5BDB}" destId="{B3936B32-1D59-4C2F-9A68-72EA18ABCB8B}" srcOrd="0" destOrd="0" presId="urn:microsoft.com/office/officeart/2005/8/layout/venn1"/>
    <dgm:cxn modelId="{EDF92B00-FA4E-4781-AD77-2CA7470F13CB}" type="presParOf" srcId="{69CDB125-89D4-4196-836C-E931D27F5BDB}" destId="{D44A0B42-755C-4656-8AA0-C3F519AD2EDA}" srcOrd="1" destOrd="0" presId="urn:microsoft.com/office/officeart/2005/8/layout/venn1"/>
    <dgm:cxn modelId="{CD870E64-64BB-45C1-9BA8-65AA1BA1258C}" type="presParOf" srcId="{69CDB125-89D4-4196-836C-E931D27F5BDB}" destId="{EE89900B-9802-4546-9A9E-4082B8589C23}" srcOrd="2" destOrd="0" presId="urn:microsoft.com/office/officeart/2005/8/layout/venn1"/>
    <dgm:cxn modelId="{A2F97E4D-88CE-497F-AADA-2671268EA10A}" type="presParOf" srcId="{69CDB125-89D4-4196-836C-E931D27F5BDB}" destId="{5F7FBAD4-A514-42EC-9BAE-B43BAEAABF1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63482-ED5B-478E-B199-9FF7E12E223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2A39206-96C7-4669-AA72-2C0434CD0AA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DE82493-760A-4DF7-960A-CF93D0F77F8A}" type="parTrans" cxnId="{DD7027AD-5795-455E-81D1-9B552D68D578}">
      <dgm:prSet/>
      <dgm:spPr/>
      <dgm:t>
        <a:bodyPr/>
        <a:lstStyle/>
        <a:p>
          <a:endParaRPr lang="en-US"/>
        </a:p>
      </dgm:t>
    </dgm:pt>
    <dgm:pt modelId="{9ABC1804-DE01-45CA-B352-23ABE933A4EF}" type="sibTrans" cxnId="{DD7027AD-5795-455E-81D1-9B552D68D578}">
      <dgm:prSet/>
      <dgm:spPr/>
      <dgm:t>
        <a:bodyPr/>
        <a:lstStyle/>
        <a:p>
          <a:endParaRPr lang="en-US"/>
        </a:p>
      </dgm:t>
    </dgm:pt>
    <dgm:pt modelId="{4E4B436B-F079-4AC2-A5F9-9B26DF054CC9}">
      <dgm:prSet phldrT="[Text]" custT="1"/>
      <dgm:spPr/>
      <dgm:t>
        <a:bodyPr/>
        <a:lstStyle/>
        <a:p>
          <a:pPr algn="ctr"/>
          <a:r>
            <a:rPr lang="sr-Cyrl-RS" sz="1100" b="0" i="0" dirty="0" smtClean="0">
              <a:solidFill>
                <a:srgbClr val="FFC000"/>
              </a:solidFill>
            </a:rPr>
            <a:t>Мужјаци су црни са наранџастим кљуном и жутим прстеном око очију, док су женке смеђе боје, нејасно пегаве са доње стране и тамнијег кљуна. Младунци су слични женкама, али са јасним мрким пегама по телу.</a:t>
          </a:r>
        </a:p>
        <a:p>
          <a:pPr algn="ctr"/>
          <a:r>
            <a:rPr lang="ru-RU" sz="1100" b="0" i="0" dirty="0" smtClean="0">
              <a:solidFill>
                <a:srgbClr val="FFC000"/>
              </a:solidFill>
            </a:rPr>
            <a:t>Пева најчешће у зору и предвече, док се током дана ретко чује.</a:t>
          </a:r>
          <a:endParaRPr lang="en-US" sz="1100" dirty="0">
            <a:solidFill>
              <a:srgbClr val="FFC000"/>
            </a:solidFill>
          </a:endParaRPr>
        </a:p>
      </dgm:t>
    </dgm:pt>
    <dgm:pt modelId="{F6229C56-3E16-4903-938C-79DDB6019720}" type="parTrans" cxnId="{52993A8D-E605-446A-804A-069F30BCF20E}">
      <dgm:prSet/>
      <dgm:spPr/>
      <dgm:t>
        <a:bodyPr/>
        <a:lstStyle/>
        <a:p>
          <a:endParaRPr lang="en-US"/>
        </a:p>
      </dgm:t>
    </dgm:pt>
    <dgm:pt modelId="{EE8FC959-5396-422E-88CA-0FA9455EE69A}" type="sibTrans" cxnId="{52993A8D-E605-446A-804A-069F30BCF20E}">
      <dgm:prSet/>
      <dgm:spPr/>
      <dgm:t>
        <a:bodyPr/>
        <a:lstStyle/>
        <a:p>
          <a:endParaRPr lang="en-US"/>
        </a:p>
      </dgm:t>
    </dgm:pt>
    <dgm:pt modelId="{FAE93FA0-4A40-460A-A665-A527CD846AF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D5AC82E-9F2A-4C8B-AFC7-913A4B8C923B}" type="sibTrans" cxnId="{B973DA29-DD17-475F-8A27-CE4EAE3F9196}">
      <dgm:prSet/>
      <dgm:spPr/>
      <dgm:t>
        <a:bodyPr/>
        <a:lstStyle/>
        <a:p>
          <a:endParaRPr lang="en-US"/>
        </a:p>
      </dgm:t>
    </dgm:pt>
    <dgm:pt modelId="{DB409ED2-96FF-4FBE-8FA8-80645DE33431}" type="parTrans" cxnId="{B973DA29-DD17-475F-8A27-CE4EAE3F9196}">
      <dgm:prSet/>
      <dgm:spPr/>
      <dgm:t>
        <a:bodyPr/>
        <a:lstStyle/>
        <a:p>
          <a:endParaRPr lang="en-US"/>
        </a:p>
      </dgm:t>
    </dgm:pt>
    <dgm:pt modelId="{26D7A113-BE36-4022-9142-FC669CB4F915}" type="pres">
      <dgm:prSet presAssocID="{32763482-ED5B-478E-B199-9FF7E12E223C}" presName="compositeShape" presStyleCnt="0">
        <dgm:presLayoutVars>
          <dgm:chMax val="7"/>
          <dgm:dir/>
          <dgm:resizeHandles val="exact"/>
        </dgm:presLayoutVars>
      </dgm:prSet>
      <dgm:spPr/>
    </dgm:pt>
    <dgm:pt modelId="{535DB949-D5D9-4A22-88D3-BBDC7A2C9595}" type="pres">
      <dgm:prSet presAssocID="{32A39206-96C7-4669-AA72-2C0434CD0AA7}" presName="circ1" presStyleLbl="vennNode1" presStyleIdx="0" presStyleCnt="3" custLinFactNeighborX="-8559" custLinFactNeighborY="-2009"/>
      <dgm:spPr/>
      <dgm:t>
        <a:bodyPr/>
        <a:lstStyle/>
        <a:p>
          <a:endParaRPr lang="en-US"/>
        </a:p>
      </dgm:t>
    </dgm:pt>
    <dgm:pt modelId="{C33E1D4D-26AD-40D9-8978-4DD93EA05696}" type="pres">
      <dgm:prSet presAssocID="{32A39206-96C7-4669-AA72-2C0434CD0A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7DF3A-2373-45DB-BF93-5849623B06F8}" type="pres">
      <dgm:prSet presAssocID="{FAE93FA0-4A40-460A-A665-A527CD846AF5}" presName="circ2" presStyleLbl="vennNode1" presStyleIdx="1" presStyleCnt="3" custLinFactNeighborX="37532" custLinFactNeighborY="-1508"/>
      <dgm:spPr/>
      <dgm:t>
        <a:bodyPr/>
        <a:lstStyle/>
        <a:p>
          <a:endParaRPr lang="en-US"/>
        </a:p>
      </dgm:t>
    </dgm:pt>
    <dgm:pt modelId="{938F9165-2CBB-4C4A-884F-C42EF3B66588}" type="pres">
      <dgm:prSet presAssocID="{FAE93FA0-4A40-460A-A665-A527CD846A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73011-BC39-407F-BF0F-B3C42FDC44F5}" type="pres">
      <dgm:prSet presAssocID="{4E4B436B-F079-4AC2-A5F9-9B26DF054CC9}" presName="circ3" presStyleLbl="vennNode1" presStyleIdx="2" presStyleCnt="3" custScaleX="115104" custScaleY="106946" custLinFactNeighborX="-59758" custLinFactNeighborY="110"/>
      <dgm:spPr/>
      <dgm:t>
        <a:bodyPr/>
        <a:lstStyle/>
        <a:p>
          <a:endParaRPr lang="en-US"/>
        </a:p>
      </dgm:t>
    </dgm:pt>
    <dgm:pt modelId="{0BCADA6D-5CFA-4DD2-A611-C3B7E0C78CF4}" type="pres">
      <dgm:prSet presAssocID="{4E4B436B-F079-4AC2-A5F9-9B26DF054C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6D576-BD42-41D0-83A1-46D31775773E}" type="presOf" srcId="{4E4B436B-F079-4AC2-A5F9-9B26DF054CC9}" destId="{98773011-BC39-407F-BF0F-B3C42FDC44F5}" srcOrd="0" destOrd="0" presId="urn:microsoft.com/office/officeart/2005/8/layout/venn1"/>
    <dgm:cxn modelId="{B973DA29-DD17-475F-8A27-CE4EAE3F9196}" srcId="{32763482-ED5B-478E-B199-9FF7E12E223C}" destId="{FAE93FA0-4A40-460A-A665-A527CD846AF5}" srcOrd="1" destOrd="0" parTransId="{DB409ED2-96FF-4FBE-8FA8-80645DE33431}" sibTransId="{DD5AC82E-9F2A-4C8B-AFC7-913A4B8C923B}"/>
    <dgm:cxn modelId="{446914E4-F383-436A-8EA2-DD2445548BD6}" type="presOf" srcId="{4E4B436B-F079-4AC2-A5F9-9B26DF054CC9}" destId="{0BCADA6D-5CFA-4DD2-A611-C3B7E0C78CF4}" srcOrd="1" destOrd="0" presId="urn:microsoft.com/office/officeart/2005/8/layout/venn1"/>
    <dgm:cxn modelId="{58E8495C-4F15-43DD-BF6F-6B39594569A0}" type="presOf" srcId="{32763482-ED5B-478E-B199-9FF7E12E223C}" destId="{26D7A113-BE36-4022-9142-FC669CB4F915}" srcOrd="0" destOrd="0" presId="urn:microsoft.com/office/officeart/2005/8/layout/venn1"/>
    <dgm:cxn modelId="{8441063B-84A4-4988-A179-416A5D701A2E}" type="presOf" srcId="{FAE93FA0-4A40-460A-A665-A527CD846AF5}" destId="{AB77DF3A-2373-45DB-BF93-5849623B06F8}" srcOrd="0" destOrd="0" presId="urn:microsoft.com/office/officeart/2005/8/layout/venn1"/>
    <dgm:cxn modelId="{ECFEAAA6-A2F5-4F40-9E9D-3F60AADC9D3B}" type="presOf" srcId="{32A39206-96C7-4669-AA72-2C0434CD0AA7}" destId="{C33E1D4D-26AD-40D9-8978-4DD93EA05696}" srcOrd="1" destOrd="0" presId="urn:microsoft.com/office/officeart/2005/8/layout/venn1"/>
    <dgm:cxn modelId="{52993A8D-E605-446A-804A-069F30BCF20E}" srcId="{32763482-ED5B-478E-B199-9FF7E12E223C}" destId="{4E4B436B-F079-4AC2-A5F9-9B26DF054CC9}" srcOrd="2" destOrd="0" parTransId="{F6229C56-3E16-4903-938C-79DDB6019720}" sibTransId="{EE8FC959-5396-422E-88CA-0FA9455EE69A}"/>
    <dgm:cxn modelId="{DD7027AD-5795-455E-81D1-9B552D68D578}" srcId="{32763482-ED5B-478E-B199-9FF7E12E223C}" destId="{32A39206-96C7-4669-AA72-2C0434CD0AA7}" srcOrd="0" destOrd="0" parTransId="{3DE82493-760A-4DF7-960A-CF93D0F77F8A}" sibTransId="{9ABC1804-DE01-45CA-B352-23ABE933A4EF}"/>
    <dgm:cxn modelId="{6F7B253D-D9C6-405D-BA2C-A251109387C0}" type="presOf" srcId="{FAE93FA0-4A40-460A-A665-A527CD846AF5}" destId="{938F9165-2CBB-4C4A-884F-C42EF3B66588}" srcOrd="1" destOrd="0" presId="urn:microsoft.com/office/officeart/2005/8/layout/venn1"/>
    <dgm:cxn modelId="{18F0DE9F-E2A9-49DA-A8CC-2B8A286A1CA9}" type="presOf" srcId="{32A39206-96C7-4669-AA72-2C0434CD0AA7}" destId="{535DB949-D5D9-4A22-88D3-BBDC7A2C9595}" srcOrd="0" destOrd="0" presId="urn:microsoft.com/office/officeart/2005/8/layout/venn1"/>
    <dgm:cxn modelId="{EA3F160F-6D0E-4CD7-BEB8-5E4B6E7757A1}" type="presParOf" srcId="{26D7A113-BE36-4022-9142-FC669CB4F915}" destId="{535DB949-D5D9-4A22-88D3-BBDC7A2C9595}" srcOrd="0" destOrd="0" presId="urn:microsoft.com/office/officeart/2005/8/layout/venn1"/>
    <dgm:cxn modelId="{3F411940-62C7-49AA-8DE9-80D1691E4ADB}" type="presParOf" srcId="{26D7A113-BE36-4022-9142-FC669CB4F915}" destId="{C33E1D4D-26AD-40D9-8978-4DD93EA05696}" srcOrd="1" destOrd="0" presId="urn:microsoft.com/office/officeart/2005/8/layout/venn1"/>
    <dgm:cxn modelId="{158EC22B-9DDD-4475-8E71-1F3EC73C607B}" type="presParOf" srcId="{26D7A113-BE36-4022-9142-FC669CB4F915}" destId="{AB77DF3A-2373-45DB-BF93-5849623B06F8}" srcOrd="2" destOrd="0" presId="urn:microsoft.com/office/officeart/2005/8/layout/venn1"/>
    <dgm:cxn modelId="{89C8DC49-4C31-4B1D-A671-BFA573A89D83}" type="presParOf" srcId="{26D7A113-BE36-4022-9142-FC669CB4F915}" destId="{938F9165-2CBB-4C4A-884F-C42EF3B66588}" srcOrd="3" destOrd="0" presId="urn:microsoft.com/office/officeart/2005/8/layout/venn1"/>
    <dgm:cxn modelId="{74294856-184B-4FFE-BD45-8EB736F0F572}" type="presParOf" srcId="{26D7A113-BE36-4022-9142-FC669CB4F915}" destId="{98773011-BC39-407F-BF0F-B3C42FDC44F5}" srcOrd="4" destOrd="0" presId="urn:microsoft.com/office/officeart/2005/8/layout/venn1"/>
    <dgm:cxn modelId="{57F6CBF9-933B-48AF-ADC9-EB9EBA942B65}" type="presParOf" srcId="{26D7A113-BE36-4022-9142-FC669CB4F915}" destId="{0BCADA6D-5CFA-4DD2-A611-C3B7E0C78CF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9FEC9-F856-470B-B078-4497B39207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BA96148-C59E-4799-9A50-4B6DB2341A3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F787834-BCFD-42F7-89E2-9AF3B22B0EF5}" type="parTrans" cxnId="{74953C11-6BF2-4E95-BCCA-72E20A8489E5}">
      <dgm:prSet/>
      <dgm:spPr/>
      <dgm:t>
        <a:bodyPr/>
        <a:lstStyle/>
        <a:p>
          <a:endParaRPr lang="en-US"/>
        </a:p>
      </dgm:t>
    </dgm:pt>
    <dgm:pt modelId="{6567F292-48C4-497A-8B44-444EC7CBC88E}" type="sibTrans" cxnId="{74953C11-6BF2-4E95-BCCA-72E20A8489E5}">
      <dgm:prSet/>
      <dgm:spPr/>
      <dgm:t>
        <a:bodyPr/>
        <a:lstStyle/>
        <a:p>
          <a:endParaRPr lang="en-US"/>
        </a:p>
      </dgm:t>
    </dgm:pt>
    <dgm:pt modelId="{E8BC1FFB-7CB5-453F-9679-A3DFC7E1CBA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8DD3D81-2B08-42BA-B948-397D2B17C904}" type="parTrans" cxnId="{16F13FC6-688E-420B-BAA6-FD3BDF8DEF67}">
      <dgm:prSet/>
      <dgm:spPr/>
      <dgm:t>
        <a:bodyPr/>
        <a:lstStyle/>
        <a:p>
          <a:endParaRPr lang="en-US"/>
        </a:p>
      </dgm:t>
    </dgm:pt>
    <dgm:pt modelId="{84E94C9F-4236-4E9C-B6FD-65737FC3DFB5}" type="sibTrans" cxnId="{16F13FC6-688E-420B-BAA6-FD3BDF8DEF67}">
      <dgm:prSet/>
      <dgm:spPr/>
      <dgm:t>
        <a:bodyPr/>
        <a:lstStyle/>
        <a:p>
          <a:endParaRPr lang="en-US"/>
        </a:p>
      </dgm:t>
    </dgm:pt>
    <dgm:pt modelId="{F15B0B49-E5B5-43B9-88D4-FECEC93AAA66}" type="pres">
      <dgm:prSet presAssocID="{F669FEC9-F856-470B-B078-4497B3920723}" presName="compositeShape" presStyleCnt="0">
        <dgm:presLayoutVars>
          <dgm:chMax val="7"/>
          <dgm:dir/>
          <dgm:resizeHandles val="exact"/>
        </dgm:presLayoutVars>
      </dgm:prSet>
      <dgm:spPr/>
    </dgm:pt>
    <dgm:pt modelId="{25D89B64-0A12-4E37-860F-1F1C0DD11614}" type="pres">
      <dgm:prSet presAssocID="{4BA96148-C59E-4799-9A50-4B6DB2341A34}" presName="circ1" presStyleLbl="vennNode1" presStyleIdx="0" presStyleCnt="2" custScaleX="62474" custScaleY="64083" custLinFactNeighborX="34566" custLinFactNeighborY="17646"/>
      <dgm:spPr/>
      <dgm:t>
        <a:bodyPr/>
        <a:lstStyle/>
        <a:p>
          <a:endParaRPr lang="en-US"/>
        </a:p>
      </dgm:t>
    </dgm:pt>
    <dgm:pt modelId="{36B875CB-553E-44B6-B299-609F77DA7AA7}" type="pres">
      <dgm:prSet presAssocID="{4BA96148-C59E-4799-9A50-4B6DB2341A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1DB2E-9BD2-4F96-B347-307FBBDA4240}" type="pres">
      <dgm:prSet presAssocID="{E8BC1FFB-7CB5-453F-9679-A3DFC7E1CBA0}" presName="circ2" presStyleLbl="vennNode1" presStyleIdx="1" presStyleCnt="2" custScaleX="71591" custScaleY="73944" custLinFactNeighborX="21650" custLinFactNeighborY="-13301"/>
      <dgm:spPr/>
      <dgm:t>
        <a:bodyPr/>
        <a:lstStyle/>
        <a:p>
          <a:endParaRPr lang="en-US"/>
        </a:p>
      </dgm:t>
    </dgm:pt>
    <dgm:pt modelId="{1E88F096-46B8-4674-977F-FC68DB00BE75}" type="pres">
      <dgm:prSet presAssocID="{E8BC1FFB-7CB5-453F-9679-A3DFC7E1CB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53C11-6BF2-4E95-BCCA-72E20A8489E5}" srcId="{F669FEC9-F856-470B-B078-4497B3920723}" destId="{4BA96148-C59E-4799-9A50-4B6DB2341A34}" srcOrd="0" destOrd="0" parTransId="{3F787834-BCFD-42F7-89E2-9AF3B22B0EF5}" sibTransId="{6567F292-48C4-497A-8B44-444EC7CBC88E}"/>
    <dgm:cxn modelId="{90E09E86-5714-4CDC-A919-ACAF06FB6FD0}" type="presOf" srcId="{E8BC1FFB-7CB5-453F-9679-A3DFC7E1CBA0}" destId="{6071DB2E-9BD2-4F96-B347-307FBBDA4240}" srcOrd="0" destOrd="0" presId="urn:microsoft.com/office/officeart/2005/8/layout/venn1"/>
    <dgm:cxn modelId="{D643EDA2-9872-4D43-87A4-58A7EB4E2D79}" type="presOf" srcId="{F669FEC9-F856-470B-B078-4497B3920723}" destId="{F15B0B49-E5B5-43B9-88D4-FECEC93AAA66}" srcOrd="0" destOrd="0" presId="urn:microsoft.com/office/officeart/2005/8/layout/venn1"/>
    <dgm:cxn modelId="{EB89FD02-AE0A-42A7-BC54-8A9BC91E8D1C}" type="presOf" srcId="{4BA96148-C59E-4799-9A50-4B6DB2341A34}" destId="{25D89B64-0A12-4E37-860F-1F1C0DD11614}" srcOrd="0" destOrd="0" presId="urn:microsoft.com/office/officeart/2005/8/layout/venn1"/>
    <dgm:cxn modelId="{8A2A60F5-84D1-47EE-A53B-D5363D8847BA}" type="presOf" srcId="{E8BC1FFB-7CB5-453F-9679-A3DFC7E1CBA0}" destId="{1E88F096-46B8-4674-977F-FC68DB00BE75}" srcOrd="1" destOrd="0" presId="urn:microsoft.com/office/officeart/2005/8/layout/venn1"/>
    <dgm:cxn modelId="{9C363664-83F8-426C-9D3D-23DEBA88C137}" type="presOf" srcId="{4BA96148-C59E-4799-9A50-4B6DB2341A34}" destId="{36B875CB-553E-44B6-B299-609F77DA7AA7}" srcOrd="1" destOrd="0" presId="urn:microsoft.com/office/officeart/2005/8/layout/venn1"/>
    <dgm:cxn modelId="{16F13FC6-688E-420B-BAA6-FD3BDF8DEF67}" srcId="{F669FEC9-F856-470B-B078-4497B3920723}" destId="{E8BC1FFB-7CB5-453F-9679-A3DFC7E1CBA0}" srcOrd="1" destOrd="0" parTransId="{48DD3D81-2B08-42BA-B948-397D2B17C904}" sibTransId="{84E94C9F-4236-4E9C-B6FD-65737FC3DFB5}"/>
    <dgm:cxn modelId="{3FC21811-09A5-4A5D-8C19-104E4414C5C5}" type="presParOf" srcId="{F15B0B49-E5B5-43B9-88D4-FECEC93AAA66}" destId="{25D89B64-0A12-4E37-860F-1F1C0DD11614}" srcOrd="0" destOrd="0" presId="urn:microsoft.com/office/officeart/2005/8/layout/venn1"/>
    <dgm:cxn modelId="{FE59D400-05EF-4E85-9DA0-0E14356F0E75}" type="presParOf" srcId="{F15B0B49-E5B5-43B9-88D4-FECEC93AAA66}" destId="{36B875CB-553E-44B6-B299-609F77DA7AA7}" srcOrd="1" destOrd="0" presId="urn:microsoft.com/office/officeart/2005/8/layout/venn1"/>
    <dgm:cxn modelId="{AFB7F9E6-56B3-40CA-8020-0ABB09A27C15}" type="presParOf" srcId="{F15B0B49-E5B5-43B9-88D4-FECEC93AAA66}" destId="{6071DB2E-9BD2-4F96-B347-307FBBDA4240}" srcOrd="2" destOrd="0" presId="urn:microsoft.com/office/officeart/2005/8/layout/venn1"/>
    <dgm:cxn modelId="{DC97BA3E-4FF7-4619-836D-E42127C633A0}" type="presParOf" srcId="{F15B0B49-E5B5-43B9-88D4-FECEC93AAA66}" destId="{1E88F096-46B8-4674-977F-FC68DB00BE7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36B32-1D59-4C2F-9A68-72EA18ABCB8B}">
      <dsp:nvSpPr>
        <dsp:cNvPr id="0" name=""/>
        <dsp:cNvSpPr/>
      </dsp:nvSpPr>
      <dsp:spPr>
        <a:xfrm>
          <a:off x="648068" y="843319"/>
          <a:ext cx="2613048" cy="29731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1012953" y="1193912"/>
        <a:ext cx="1506622" cy="2271918"/>
      </dsp:txXfrm>
    </dsp:sp>
    <dsp:sp modelId="{EE89900B-9802-4546-9A9E-4082B8589C23}">
      <dsp:nvSpPr>
        <dsp:cNvPr id="0" name=""/>
        <dsp:cNvSpPr/>
      </dsp:nvSpPr>
      <dsp:spPr>
        <a:xfrm>
          <a:off x="4608522" y="864101"/>
          <a:ext cx="2613010" cy="29316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5350052" y="1209801"/>
        <a:ext cx="1506600" cy="2240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DB949-D5D9-4A22-88D3-BBDC7A2C9595}">
      <dsp:nvSpPr>
        <dsp:cNvPr id="0" name=""/>
        <dsp:cNvSpPr/>
      </dsp:nvSpPr>
      <dsp:spPr>
        <a:xfrm>
          <a:off x="2674649" y="28597"/>
          <a:ext cx="2628826" cy="26288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025160" y="488641"/>
        <a:ext cx="1927806" cy="1182971"/>
      </dsp:txXfrm>
    </dsp:sp>
    <dsp:sp modelId="{AB77DF3A-2373-45DB-BF93-5849623B06F8}">
      <dsp:nvSpPr>
        <dsp:cNvPr id="0" name=""/>
        <dsp:cNvSpPr/>
      </dsp:nvSpPr>
      <dsp:spPr>
        <a:xfrm>
          <a:off x="4834870" y="1684784"/>
          <a:ext cx="2628826" cy="26288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5638853" y="2363897"/>
        <a:ext cx="1577295" cy="1445854"/>
      </dsp:txXfrm>
    </dsp:sp>
    <dsp:sp modelId="{98773011-BC39-407F-BF0F-B3C42FDC44F5}">
      <dsp:nvSpPr>
        <dsp:cNvPr id="0" name=""/>
        <dsp:cNvSpPr/>
      </dsp:nvSpPr>
      <dsp:spPr>
        <a:xfrm>
          <a:off x="181619" y="1636019"/>
          <a:ext cx="3025884" cy="28114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0" i="0" kern="1200" dirty="0" smtClean="0">
              <a:solidFill>
                <a:srgbClr val="FFC000"/>
              </a:solidFill>
            </a:rPr>
            <a:t>Мужјаци су црни са наранџастим кљуном и жутим прстеном око очију, док су женке смеђе боје, нејасно пегаве са доње стране и тамнијег кљуна. Младунци су слични женкама, али са јасним мрким пегама по телу.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rgbClr val="FFC000"/>
              </a:solidFill>
            </a:rPr>
            <a:t>Пева најчешће у зору и предвече, док се током дана ретко чује.</a:t>
          </a:r>
          <a:endParaRPr lang="en-US" sz="1100" kern="1200" dirty="0">
            <a:solidFill>
              <a:srgbClr val="FFC000"/>
            </a:solidFill>
          </a:endParaRPr>
        </a:p>
      </dsp:txBody>
      <dsp:txXfrm>
        <a:off x="466557" y="2362304"/>
        <a:ext cx="1815530" cy="15462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D89B64-0A12-4E37-860F-1F1C0DD11614}">
      <dsp:nvSpPr>
        <dsp:cNvPr id="0" name=""/>
        <dsp:cNvSpPr/>
      </dsp:nvSpPr>
      <dsp:spPr>
        <a:xfrm>
          <a:off x="2602627" y="1656174"/>
          <a:ext cx="2883880" cy="29581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3005331" y="2005004"/>
        <a:ext cx="1662778" cy="2260494"/>
      </dsp:txXfrm>
    </dsp:sp>
    <dsp:sp modelId="{6071DB2E-9BD2-4F96-B347-307FBBDA4240}">
      <dsp:nvSpPr>
        <dsp:cNvPr id="0" name=""/>
        <dsp:cNvSpPr/>
      </dsp:nvSpPr>
      <dsp:spPr>
        <a:xfrm>
          <a:off x="5122922" y="22"/>
          <a:ext cx="3304733" cy="34133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6060752" y="402529"/>
        <a:ext cx="1905431" cy="260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C1BD9-8478-480D-B956-1F7A2C045C67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86FB5-2B38-41BB-89A9-B68E39D37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86FB5-2B38-41BB-89A9-B68E39D378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F5FB-4039-4B72-A4B7-B67CFD90CE9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E2F1-72FC-45D1-8E04-81E4FF1D3AE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1D8BE-4A97-4F66-92A0-2BBAAAE7FD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2FA24-93B7-43FF-B05C-FC3231E1E5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90BE9-5206-4A5C-A26F-294D318C83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1B79-D24C-49E1-B1D6-269C3E3A83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CE02-953F-4165-873A-8D49E35195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76C9-357E-4942-9750-DB5D356AEB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101C3-4415-4151-A1A7-801FF148E0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74C99-6FEA-4937-AE9D-72695A2D962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00F8A-2538-4EA8-B2EA-F445D82B6D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39BF25-E537-4AFF-9C9E-1695ADE9AFE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://sr.wikipedia.org/wiki/%D0%88%D0%B0%D1%98%D0%B5" TargetMode="Externa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12" Type="http://schemas.openxmlformats.org/officeDocument/2006/relationships/hyperlink" Target="http://sr.wikipedia.org/wiki/%D0%9A%D0%BE%D0%BF%D1%80%D0%B8%D0%B2%D0%B0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audio" Target="file:///D:\Moji%20dokumenti\NASTAVA\Seminar%20on-line\Nightingale%20Song.mp3" TargetMode="Externa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sr.wikipedia.org/wiki/%D0%9A%D1%83%D0%BF%D0%B8%D0%BD%D0%B0" TargetMode="External"/><Relationship Id="rId5" Type="http://schemas.openxmlformats.org/officeDocument/2006/relationships/diagramLayout" Target="../diagrams/layout1.xml"/><Relationship Id="rId15" Type="http://schemas.openxmlformats.org/officeDocument/2006/relationships/hyperlink" Target="http://sr.wikipedia.org/wiki/%D0%9D%D0%BE%D1%9B" TargetMode="External"/><Relationship Id="rId10" Type="http://schemas.openxmlformats.org/officeDocument/2006/relationships/hyperlink" Target="http://sr.wikipedia.org/wiki/Vegetacija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://sr.wikipedia.org/wiki/%D0%93%D0%BD%D0%B5%D0%B7%D0%B4%D0%BE" TargetMode="External"/><Relationship Id="rId14" Type="http://schemas.openxmlformats.org/officeDocument/2006/relationships/hyperlink" Target="http://sr.wikipedia.org/w/index.php?title=%D0%9F%D0%B5%D1%80%D1%98%D0%B5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oji%20dokumenti\NASTAVA\Seminar%20on-line\Blackbird.mp3" TargetMode="Externa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oji%20dokumenti\NASTAVA\Seminar%20on-line\tree_swallow.mp3" TargetMode="Externa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b="1" dirty="0" smtClean="0">
                <a:solidFill>
                  <a:srgbClr val="4E341A"/>
                </a:solidFill>
              </a:rPr>
              <a:t>Посматрање птица</a:t>
            </a:r>
            <a:endParaRPr lang="en-US" sz="3200" b="1" dirty="0">
              <a:solidFill>
                <a:srgbClr val="4E341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pPr>
              <a:buNone/>
            </a:pPr>
            <a:endParaRPr lang="sr-Cyrl-RS" dirty="0" smtClean="0"/>
          </a:p>
          <a:p>
            <a:endParaRPr lang="sr-Cyrl-RS" dirty="0"/>
          </a:p>
          <a:p>
            <a:pPr>
              <a:buNone/>
            </a:pPr>
            <a:r>
              <a:rPr lang="sr-Cyrl-RS" sz="2000" b="1" dirty="0" smtClean="0">
                <a:solidFill>
                  <a:srgbClr val="4E341A"/>
                </a:solidFill>
              </a:rPr>
              <a:t>Чувари природе                                   </a:t>
            </a:r>
            <a:r>
              <a:rPr lang="sr-Cyrl-RS" sz="2000" dirty="0" smtClean="0">
                <a:solidFill>
                  <a:srgbClr val="4E341A"/>
                </a:solidFill>
              </a:rPr>
              <a:t>Радмила Милић</a:t>
            </a:r>
          </a:p>
          <a:p>
            <a:pPr>
              <a:buNone/>
            </a:pPr>
            <a:r>
              <a:rPr lang="sr-Cyrl-RS" sz="2000" dirty="0" smtClean="0">
                <a:solidFill>
                  <a:srgbClr val="4E341A"/>
                </a:solidFill>
              </a:rPr>
              <a:t>                                                              ОШ’’Коста Трифковић’’</a:t>
            </a:r>
          </a:p>
          <a:p>
            <a:pPr>
              <a:buNone/>
            </a:pPr>
            <a:r>
              <a:rPr lang="sr-Cyrl-RS" sz="2000" dirty="0" smtClean="0">
                <a:solidFill>
                  <a:srgbClr val="4E341A"/>
                </a:solidFill>
              </a:rPr>
              <a:t>4.разред                                               Нови Сад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>
                <a:solidFill>
                  <a:srgbClr val="422C16"/>
                </a:solidFill>
              </a:rPr>
              <a:t>Ласте</a:t>
            </a:r>
            <a:br>
              <a:rPr lang="sr-Cyrl-CS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Кад се ласте селе 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у далеки крај,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да л’ у гнезду остаје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цео намештај: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и јастуци и перине 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и колевке деце њине?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И да ли ће све то 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наћи или неће 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кад се опет врате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амо у пролеће?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/>
            </a:r>
            <a:br>
              <a:rPr lang="sr-Cyrl-CS" sz="2800" dirty="0" smtClean="0">
                <a:solidFill>
                  <a:srgbClr val="422C16"/>
                </a:solidFill>
              </a:rPr>
            </a:br>
            <a:r>
              <a:rPr lang="sr-Cyrl-CS" sz="2800" dirty="0" smtClean="0">
                <a:solidFill>
                  <a:srgbClr val="422C16"/>
                </a:solidFill>
              </a:rPr>
              <a:t>                               Гвидо Тартаља</a:t>
            </a:r>
            <a:br>
              <a:rPr lang="sr-Cyrl-CS" sz="2800" dirty="0" smtClean="0">
                <a:solidFill>
                  <a:srgbClr val="422C16"/>
                </a:solidFill>
              </a:rPr>
            </a:br>
            <a:endParaRPr lang="en-US" sz="2800" dirty="0">
              <a:solidFill>
                <a:srgbClr val="422C1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/>
          <a:lstStyle/>
          <a:p>
            <a:endParaRPr lang="en-US" sz="16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323528" y="2492896"/>
            <a:ext cx="3960440" cy="129614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0" dirty="0" smtClean="0">
                <a:solidFill>
                  <a:srgbClr val="4E341A"/>
                </a:solidFill>
              </a:rPr>
              <a:t>Када одеш у шуму или парк, посматрај птице, обрати пажњу на то како изгледају, шта раде, где живе.</a:t>
            </a:r>
            <a:endParaRPr lang="en-US" b="0" dirty="0">
              <a:solidFill>
                <a:srgbClr val="4E341A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716016" y="2492896"/>
            <a:ext cx="3960440" cy="1296144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600" dirty="0" smtClean="0"/>
              <a:t>Када покушавате да одредите неку врсту са којом немате искуства</a:t>
            </a:r>
            <a:r>
              <a:rPr lang="en-US" sz="1600" dirty="0" smtClean="0"/>
              <a:t>, </a:t>
            </a:r>
            <a:r>
              <a:rPr lang="sr-Cyrl-RS" sz="1600" dirty="0" smtClean="0"/>
              <a:t>важно је да што више детаља запишете</a:t>
            </a:r>
            <a:r>
              <a:rPr lang="en-US" sz="1600" dirty="0" smtClean="0"/>
              <a:t> </a:t>
            </a:r>
            <a:r>
              <a:rPr lang="en-US" sz="1600" dirty="0"/>
              <a:t>a </a:t>
            </a:r>
            <a:r>
              <a:rPr lang="sr-Cyrl-RS" sz="1600" dirty="0" smtClean="0"/>
              <a:t>не да се ослоните на памћење</a:t>
            </a:r>
            <a:r>
              <a:rPr lang="en-US" sz="1600" dirty="0" smtClean="0"/>
              <a:t>.</a:t>
            </a:r>
            <a:r>
              <a:rPr lang="sr-Cyrl-RS" sz="1600" dirty="0"/>
              <a:t> </a:t>
            </a:r>
            <a:r>
              <a:rPr lang="sr-Cyrl-RS" sz="1600" dirty="0" smtClean="0"/>
              <a:t>Направите бележницу!</a:t>
            </a:r>
            <a:endParaRPr lang="en-US" sz="1600" b="0" dirty="0"/>
          </a:p>
        </p:txBody>
      </p:sp>
      <p:sp>
        <p:nvSpPr>
          <p:cNvPr id="15" name="Horizontal Scroll 14"/>
          <p:cNvSpPr/>
          <p:nvPr/>
        </p:nvSpPr>
        <p:spPr>
          <a:xfrm>
            <a:off x="323528" y="188640"/>
            <a:ext cx="8496944" cy="1944216"/>
          </a:xfrm>
          <a:prstGeom prst="horizontalScroll">
            <a:avLst/>
          </a:prstGeom>
          <a:solidFill>
            <a:srgbClr val="E6E6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2"/>
                </a:solidFill>
              </a:rPr>
              <a:t> Већина људи може да препозна неколико врста птица</a:t>
            </a:r>
            <a:r>
              <a:rPr lang="vi-VN" dirty="0">
                <a:solidFill>
                  <a:schemeClr val="tx2"/>
                </a:solidFill>
              </a:rPr>
              <a:t>. </a:t>
            </a:r>
            <a:r>
              <a:rPr lang="sr-Cyrl-RS" dirty="0">
                <a:solidFill>
                  <a:schemeClr val="tx2"/>
                </a:solidFill>
              </a:rPr>
              <a:t>Одређивање врсте може бити сасвим једноставно</a:t>
            </a:r>
            <a:r>
              <a:rPr lang="vi-VN" dirty="0">
                <a:solidFill>
                  <a:schemeClr val="tx2"/>
                </a:solidFill>
              </a:rPr>
              <a:t>, </a:t>
            </a:r>
            <a:r>
              <a:rPr lang="sr-Cyrl-RS" dirty="0">
                <a:solidFill>
                  <a:schemeClr val="tx2"/>
                </a:solidFill>
              </a:rPr>
              <a:t>нпр</a:t>
            </a:r>
            <a:r>
              <a:rPr lang="vi-VN" dirty="0">
                <a:solidFill>
                  <a:schemeClr val="tx2"/>
                </a:solidFill>
              </a:rPr>
              <a:t>., </a:t>
            </a:r>
            <a:r>
              <a:rPr lang="sr-Cyrl-RS" dirty="0">
                <a:solidFill>
                  <a:schemeClr val="tx2"/>
                </a:solidFill>
              </a:rPr>
              <a:t>црно-бела птица средње величине и дугог репа је Сврака</a:t>
            </a:r>
            <a:r>
              <a:rPr lang="vi-VN" dirty="0">
                <a:solidFill>
                  <a:schemeClr val="tx2"/>
                </a:solidFill>
              </a:rPr>
              <a:t>. </a:t>
            </a:r>
            <a:r>
              <a:rPr lang="sr-Cyrl-RS" dirty="0">
                <a:solidFill>
                  <a:schemeClr val="tx2"/>
                </a:solidFill>
              </a:rPr>
              <a:t>Да бисте препознали ма коју врсту</a:t>
            </a:r>
            <a:r>
              <a:rPr lang="vi-VN" dirty="0">
                <a:solidFill>
                  <a:schemeClr val="tx2"/>
                </a:solidFill>
              </a:rPr>
              <a:t>, </a:t>
            </a:r>
            <a:r>
              <a:rPr lang="sr-Cyrl-RS" dirty="0">
                <a:solidFill>
                  <a:schemeClr val="tx2"/>
                </a:solidFill>
              </a:rPr>
              <a:t>потребно је следити неколико основних савета чиме повећавате могућност да тачно одредите врсту коју </a:t>
            </a:r>
            <a:r>
              <a:rPr lang="sr-Cyrl-RS" dirty="0" smtClean="0">
                <a:solidFill>
                  <a:schemeClr val="tx2"/>
                </a:solidFill>
              </a:rPr>
              <a:t>угледате.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20" name="Content Placeholder 9"/>
          <p:cNvSpPr txBox="1">
            <a:spLocks/>
          </p:cNvSpPr>
          <p:nvPr/>
        </p:nvSpPr>
        <p:spPr bwMode="auto">
          <a:xfrm>
            <a:off x="4860032" y="3645024"/>
            <a:ext cx="4041775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sr-Cyrl-RS" sz="1600" dirty="0" smtClean="0"/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0770" name="Picture 2" descr="http://bioloskiblog.files.wordpress.com/2013/02/a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33056"/>
            <a:ext cx="4752528" cy="22318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72" descr="http://www.ptica.org/pocetak/img/kljuc_clip_image002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72816"/>
            <a:ext cx="990600" cy="1590675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67544" y="548680"/>
            <a:ext cx="3312368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/>
              <a:t>У томе ће ти помоћи приручник којим ћеш одредити врсту птице као и неке њене животне навике.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9552" y="3933056"/>
            <a:ext cx="3744416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 Двоглед је најважнији део опреме сваког посматрачаи омогућава да се птице виде</a:t>
            </a:r>
            <a:r>
              <a:rPr lang="en-US" dirty="0" smtClean="0"/>
              <a:t> </a:t>
            </a:r>
            <a:r>
              <a:rPr lang="sr-Cyrl-RS" dirty="0" smtClean="0"/>
              <a:t>боље и са више детаља а да их при томе не поплашите</a:t>
            </a:r>
            <a:endParaRPr lang="en-US" dirty="0"/>
          </a:p>
        </p:txBody>
      </p:sp>
      <p:pic>
        <p:nvPicPr>
          <p:cNvPr id="10" name="Picture 174" descr="http://www.ptica.org/pocetak/img/10x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3933056"/>
            <a:ext cx="1910107" cy="1512168"/>
          </a:xfrm>
          <a:prstGeom prst="rect">
            <a:avLst/>
          </a:prstGeom>
          <a:noFill/>
        </p:spPr>
      </p:pic>
      <p:pic>
        <p:nvPicPr>
          <p:cNvPr id="161794" name="Picture 2" descr="http://www.ptica.org/img/knj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1905000" cy="3096344"/>
          </a:xfrm>
          <a:prstGeom prst="rect">
            <a:avLst/>
          </a:prstGeom>
          <a:noFill/>
        </p:spPr>
      </p:pic>
      <p:pic>
        <p:nvPicPr>
          <p:cNvPr id="161796" name="Picture 4" descr="http://www.ptica.org/img/Copy%20of%2019045_337839403064_337430923064_4774917_43150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2034211" cy="13909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007394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Славуј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 </a:t>
            </a:r>
            <a:endParaRPr lang="en-US" sz="12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67544" y="2276872"/>
          <a:ext cx="85689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788024" y="1268760"/>
            <a:ext cx="3635896" cy="14401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hlinkClick r:id="rId9" tooltip="Гнездо"/>
              </a:rPr>
              <a:t>Гнездо</a:t>
            </a:r>
            <a:r>
              <a:rPr lang="ru-RU" sz="1200" dirty="0" smtClean="0"/>
              <a:t> славуја се углавном налази на самом тлу, а много ређе на ниској </a:t>
            </a:r>
            <a:r>
              <a:rPr lang="ru-RU" sz="1200" dirty="0" smtClean="0">
                <a:hlinkClick r:id="rId10" tooltip="Vegetacija"/>
              </a:rPr>
              <a:t>вегетацији</a:t>
            </a:r>
            <a:r>
              <a:rPr lang="ru-RU" sz="1200" dirty="0" smtClean="0"/>
              <a:t>. Састоји се од неуредне гомиле лишћа и другог биљног материјала, а често је скривено испод </a:t>
            </a:r>
            <a:r>
              <a:rPr lang="ru-RU" sz="1200" dirty="0" smtClean="0">
                <a:hlinkClick r:id="rId11" tooltip="Купина"/>
              </a:rPr>
              <a:t>купина</a:t>
            </a:r>
            <a:r>
              <a:rPr lang="ru-RU" sz="1200" dirty="0" smtClean="0"/>
              <a:t>, </a:t>
            </a:r>
            <a:r>
              <a:rPr lang="ru-RU" sz="1200" dirty="0" smtClean="0">
                <a:hlinkClick r:id="rId12" tooltip="Коприва"/>
              </a:rPr>
              <a:t>коприва</a:t>
            </a:r>
            <a:r>
              <a:rPr lang="ru-RU" sz="1200" dirty="0" smtClean="0"/>
              <a:t> и других бодљикавих биљака. Славујчићи се из </a:t>
            </a:r>
            <a:r>
              <a:rPr lang="ru-RU" sz="1200" dirty="0" smtClean="0">
                <a:hlinkClick r:id="rId13" tooltip="Јаје"/>
              </a:rPr>
              <a:t>јаја</a:t>
            </a:r>
            <a:r>
              <a:rPr lang="ru-RU" sz="1200" dirty="0" smtClean="0"/>
              <a:t> излегу голи и слепи, али брзо расту и добијају </a:t>
            </a:r>
            <a:r>
              <a:rPr lang="ru-RU" sz="1200" dirty="0" smtClean="0">
                <a:hlinkClick r:id="rId14" tooltip="Перје (чланак још није написан)"/>
              </a:rPr>
              <a:t>перје</a:t>
            </a:r>
            <a:r>
              <a:rPr lang="ru-RU" sz="1200" dirty="0" smtClean="0"/>
              <a:t>, па за пар недеља већ могу да лете.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39552" y="1268760"/>
            <a:ext cx="3888432" cy="1440160"/>
          </a:xfrm>
          <a:prstGeom prst="roundRect">
            <a:avLst>
              <a:gd name="adj" fmla="val 6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Обично се мисли да славуј пева само</a:t>
            </a:r>
            <a:r>
              <a:rPr lang="ru-RU" sz="1400" dirty="0" smtClean="0">
                <a:hlinkClick r:id="rId15" tooltip="Ноћ"/>
              </a:rPr>
              <a:t>ноћу</a:t>
            </a:r>
            <a:r>
              <a:rPr lang="ru-RU" sz="1400" dirty="0" smtClean="0"/>
              <a:t>, али уколико га не узнемиравају, често пева и дању. Најчешће притом седи у неком жбуну где је скоро невидљив због неупадљивог перја.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347864" y="2852936"/>
            <a:ext cx="2088232" cy="792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K</a:t>
            </a:r>
            <a:r>
              <a:rPr lang="sr-Cyrl-RS" sz="1600" dirty="0" smtClean="0">
                <a:solidFill>
                  <a:srgbClr val="FF0000"/>
                </a:solidFill>
              </a:rPr>
              <a:t>ликом на иконицу чућеш како се оглашава Славуј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Nightingale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3861048"/>
            <a:ext cx="460499" cy="4604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Кос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lackbi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283968" y="4581128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Ласте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43528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7544" y="1556792"/>
            <a:ext cx="2592288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B050"/>
                </a:solidFill>
              </a:rPr>
              <a:t>Мужјак ласте има метално-плава леђа, риђ доњи део врата и чело и бео стомак и доњи део тела. Има два продужена пера у репу, који се раздвајају и формирају карактеристичан облик „ластиног репа“. 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0070C0"/>
                </a:solidFill>
              </a:rPr>
              <a:t>Женка Сеоске ласте је сличног изгледа и величине, али има краћи реп од мужјака, као и мање сјајне боје перја, изузев бељег стомака.</a:t>
            </a: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endParaRPr lang="ru-RU" sz="1200" dirty="0" smtClean="0">
              <a:solidFill>
                <a:srgbClr val="0070C0"/>
              </a:solidFill>
            </a:endParaRPr>
          </a:p>
          <a:p>
            <a:r>
              <a:rPr lang="ru-RU" sz="1200" dirty="0" smtClean="0">
                <a:solidFill>
                  <a:srgbClr val="7030A0"/>
                </a:solidFill>
              </a:rPr>
              <a:t> Младунци Ласте, када добију перје су блеђе риђег лица, више браон и имају краћи реп од одраслих примерака.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6" name="tree_swall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V="1">
            <a:off x="3923928" y="1772816"/>
            <a:ext cx="1152128" cy="576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Помозите птицама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000" b="1" dirty="0" smtClean="0">
                <a:solidFill>
                  <a:srgbClr val="4E341A"/>
                </a:solidFill>
              </a:rPr>
              <a:t>   Како помоћи младунцима птица</a:t>
            </a:r>
            <a:r>
              <a:rPr lang="sr-Cyrl-RS" sz="2000" dirty="0" smtClean="0">
                <a:solidFill>
                  <a:srgbClr val="4E341A"/>
                </a:solidFill>
              </a:rPr>
              <a:t>:</a:t>
            </a:r>
          </a:p>
          <a:p>
            <a:pPr>
              <a:buNone/>
            </a:pPr>
            <a:endParaRPr lang="sr-Cyrl-RS" sz="2000" dirty="0" smtClean="0">
              <a:solidFill>
                <a:srgbClr val="4E341A"/>
              </a:solidFill>
            </a:endParaRPr>
          </a:p>
          <a:p>
            <a:r>
              <a:rPr lang="sr-Cyrl-RS" sz="2000" dirty="0" smtClean="0">
                <a:solidFill>
                  <a:srgbClr val="4E341A"/>
                </a:solidFill>
              </a:rPr>
              <a:t>Најважнија препорука и савет је да не узимате младунце дивљих птица и носите кући;</a:t>
            </a:r>
          </a:p>
          <a:p>
            <a:r>
              <a:rPr lang="sr-Cyrl-RS" sz="2000" dirty="0" smtClean="0">
                <a:solidFill>
                  <a:srgbClr val="4E341A"/>
                </a:solidFill>
              </a:rPr>
              <a:t>Немојте планирати да задржите дивљу птицу код себе јер су врло несрећне и то ће и да покажу;</a:t>
            </a:r>
          </a:p>
          <a:p>
            <a:r>
              <a:rPr lang="sr-Cyrl-RS" sz="2000" dirty="0" smtClean="0">
                <a:solidFill>
                  <a:srgbClr val="4E341A"/>
                </a:solidFill>
              </a:rPr>
              <a:t>Давајте им воду на шприц или пипету кап по кап;</a:t>
            </a:r>
          </a:p>
          <a:p>
            <a:r>
              <a:rPr lang="sr-Cyrl-RS" sz="2000" dirty="0" smtClean="0">
                <a:solidFill>
                  <a:srgbClr val="4E341A"/>
                </a:solidFill>
              </a:rPr>
              <a:t>Уколико се бринете о неком младунцу, чим ојача пустите га у природу;</a:t>
            </a:r>
          </a:p>
          <a:p>
            <a:r>
              <a:rPr lang="sr-Cyrl-RS" sz="2000" dirty="0" smtClean="0">
                <a:solidFill>
                  <a:srgbClr val="4E341A"/>
                </a:solidFill>
              </a:rPr>
              <a:t>Неке птице су врло радознале и могу да повреде своји кљуном или канџама.</a:t>
            </a:r>
            <a:endParaRPr lang="en-US" sz="2000" dirty="0">
              <a:solidFill>
                <a:srgbClr val="4E341A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948264" y="1772816"/>
            <a:ext cx="244475" cy="244475"/>
          </a:xfrm>
          <a:prstGeom prst="rect">
            <a:avLst/>
          </a:prstGeom>
        </p:spPr>
      </p:pic>
      <p:pic>
        <p:nvPicPr>
          <p:cNvPr id="5" name="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4" cstate="print"/>
          <a:stretch>
            <a:fillRect/>
          </a:stretch>
        </p:blipFill>
        <p:spPr>
          <a:xfrm>
            <a:off x="6588224" y="17728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433</Words>
  <Application>Microsoft Office PowerPoint</Application>
  <PresentationFormat>On-screen Show (4:3)</PresentationFormat>
  <Paragraphs>42</Paragraphs>
  <Slides>8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Diseño predeterminado</vt:lpstr>
      <vt:lpstr>Посматрање птица</vt:lpstr>
      <vt:lpstr>        Ласте Кад се ласте селе  у далеки крај, да л’ у гнезду остаје цео намештај: и јастуци и перине  и колевке деце њине? И да ли ће све то  наћи или неће  кад се опет врате амо у пролеће?                                 Гвидо Тартаља </vt:lpstr>
      <vt:lpstr>Slide 3</vt:lpstr>
      <vt:lpstr>Slide 4</vt:lpstr>
      <vt:lpstr>Славуј</vt:lpstr>
      <vt:lpstr>Кос</vt:lpstr>
      <vt:lpstr>Ласте</vt:lpstr>
      <vt:lpstr>Помозите птицама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Radmila</cp:lastModifiedBy>
  <cp:revision>812</cp:revision>
  <dcterms:created xsi:type="dcterms:W3CDTF">2010-05-23T14:28:12Z</dcterms:created>
  <dcterms:modified xsi:type="dcterms:W3CDTF">2014-06-17T17:21:30Z</dcterms:modified>
</cp:coreProperties>
</file>