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0066FF"/>
    <a:srgbClr val="CC0099"/>
    <a:srgbClr val="00FF00"/>
    <a:srgbClr val="4EB9BE"/>
    <a:srgbClr val="C24AB1"/>
    <a:srgbClr val="3399FF"/>
    <a:srgbClr val="FF5050"/>
    <a:srgbClr val="FF66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473" autoAdjust="0"/>
  </p:normalViewPr>
  <p:slideViewPr>
    <p:cSldViewPr>
      <p:cViewPr varScale="1">
        <p:scale>
          <a:sx n="67" d="100"/>
          <a:sy n="67" d="100"/>
        </p:scale>
        <p:origin x="-96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7BA0C-AB98-4BEB-8856-A3E18881AAB8}" type="datetimeFigureOut">
              <a:rPr lang="en-US" smtClean="0"/>
              <a:pPr/>
              <a:t>3/12/2016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BE6A2-50A4-4371-9F75-66C7F89CC3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7BA0C-AB98-4BEB-8856-A3E18881AAB8}" type="datetimeFigureOut">
              <a:rPr lang="en-US" smtClean="0"/>
              <a:pPr/>
              <a:t>3/12/2016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BE6A2-50A4-4371-9F75-66C7F89CC3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7BA0C-AB98-4BEB-8856-A3E18881AAB8}" type="datetimeFigureOut">
              <a:rPr lang="en-US" smtClean="0"/>
              <a:pPr/>
              <a:t>3/12/2016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BE6A2-50A4-4371-9F75-66C7F89CC3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7BA0C-AB98-4BEB-8856-A3E18881AAB8}" type="datetimeFigureOut">
              <a:rPr lang="en-US" smtClean="0"/>
              <a:pPr/>
              <a:t>3/12/2016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BE6A2-50A4-4371-9F75-66C7F89CC3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7BA0C-AB98-4BEB-8856-A3E18881AAB8}" type="datetimeFigureOut">
              <a:rPr lang="en-US" smtClean="0"/>
              <a:pPr/>
              <a:t>3/12/2016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BE6A2-50A4-4371-9F75-66C7F89CC3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7BA0C-AB98-4BEB-8856-A3E18881AAB8}" type="datetimeFigureOut">
              <a:rPr lang="en-US" smtClean="0"/>
              <a:pPr/>
              <a:t>3/12/2016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BE6A2-50A4-4371-9F75-66C7F89CC3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7BA0C-AB98-4BEB-8856-A3E18881AAB8}" type="datetimeFigureOut">
              <a:rPr lang="en-US" smtClean="0"/>
              <a:pPr/>
              <a:t>3/12/2016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BE6A2-50A4-4371-9F75-66C7F89CC3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7BA0C-AB98-4BEB-8856-A3E18881AAB8}" type="datetimeFigureOut">
              <a:rPr lang="en-US" smtClean="0"/>
              <a:pPr/>
              <a:t>3/12/2016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BE6A2-50A4-4371-9F75-66C7F89CC3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7BA0C-AB98-4BEB-8856-A3E18881AAB8}" type="datetimeFigureOut">
              <a:rPr lang="en-US" smtClean="0"/>
              <a:pPr/>
              <a:t>3/12/2016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BE6A2-50A4-4371-9F75-66C7F89CC3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7BA0C-AB98-4BEB-8856-A3E18881AAB8}" type="datetimeFigureOut">
              <a:rPr lang="en-US" smtClean="0"/>
              <a:pPr/>
              <a:t>3/12/2016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BE6A2-50A4-4371-9F75-66C7F89CC3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7BA0C-AB98-4BEB-8856-A3E18881AAB8}" type="datetimeFigureOut">
              <a:rPr lang="en-US" smtClean="0"/>
              <a:pPr/>
              <a:t>3/12/2016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BE6A2-50A4-4371-9F75-66C7F89CC3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97BA0C-AB98-4BEB-8856-A3E18881AAB8}" type="datetimeFigureOut">
              <a:rPr lang="en-US" smtClean="0"/>
              <a:pPr/>
              <a:t>3/12/2016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2BE6A2-50A4-4371-9F75-66C7F89CC3A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gif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gif"/><Relationship Id="rId4" Type="http://schemas.openxmlformats.org/officeDocument/2006/relationships/image" Target="../media/image11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cinemagogue.com/wp-content/uploads/2012/02/wile_e_coyote_and_road_runner_wallpaper-29519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420888"/>
            <a:ext cx="7668344" cy="4115270"/>
          </a:xfrm>
          <a:prstGeom prst="rect">
            <a:avLst/>
          </a:prstGeom>
          <a:noFill/>
        </p:spPr>
      </p:pic>
      <p:sp>
        <p:nvSpPr>
          <p:cNvPr id="5" name="Oval Callout 4"/>
          <p:cNvSpPr/>
          <p:nvPr/>
        </p:nvSpPr>
        <p:spPr>
          <a:xfrm>
            <a:off x="3347864" y="620688"/>
            <a:ext cx="3816424" cy="2232248"/>
          </a:xfrm>
          <a:prstGeom prst="wedgeEllipseCallout">
            <a:avLst>
              <a:gd name="adj1" fmla="val 63579"/>
              <a:gd name="adj2" fmla="val 75104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400" b="1" dirty="0" smtClean="0">
                <a:solidFill>
                  <a:schemeClr val="tx1"/>
                </a:solidFill>
              </a:rPr>
              <a:t>Ти сигурно не знаш да упоређујеш десетице прве стотине! 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0" y="548680"/>
            <a:ext cx="3059832" cy="3240360"/>
          </a:xfrm>
          <a:prstGeom prst="cloudCallout">
            <a:avLst>
              <a:gd name="adj1" fmla="val 38277"/>
              <a:gd name="adj2" fmla="val 5902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000" dirty="0" smtClean="0">
                <a:solidFill>
                  <a:schemeClr val="tx1"/>
                </a:solidFill>
              </a:rPr>
              <a:t>Стићи ћу ја тебе! </a:t>
            </a:r>
          </a:p>
          <a:p>
            <a:pPr algn="ctr"/>
            <a:r>
              <a:rPr lang="sr-Cyrl-RS" sz="2000" dirty="0" smtClean="0">
                <a:solidFill>
                  <a:schemeClr val="tx1"/>
                </a:solidFill>
              </a:rPr>
              <a:t>Мислим да ће ми у томе помоћи другари из 1-3!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vignette4.wikia.nocookie.net/fanfiction/images/c/c1/Unlikely_Alliance.png/revision/latest?cb=2012101304055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276872"/>
            <a:ext cx="4344305" cy="3987793"/>
          </a:xfrm>
          <a:prstGeom prst="rect">
            <a:avLst/>
          </a:prstGeom>
          <a:noFill/>
        </p:spPr>
      </p:pic>
      <p:sp>
        <p:nvSpPr>
          <p:cNvPr id="4" name="Oval Callout 3"/>
          <p:cNvSpPr/>
          <p:nvPr/>
        </p:nvSpPr>
        <p:spPr>
          <a:xfrm>
            <a:off x="251520" y="404664"/>
            <a:ext cx="3312368" cy="2448272"/>
          </a:xfrm>
          <a:prstGeom prst="wedgeEllipseCallout">
            <a:avLst>
              <a:gd name="adj1" fmla="val 34220"/>
              <a:gd name="adj2" fmla="val 6594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400" dirty="0" smtClean="0">
                <a:solidFill>
                  <a:schemeClr val="tx1"/>
                </a:solidFill>
              </a:rPr>
              <a:t>За почетак крени са мном. Имам неколико лаких задатака за тебе.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" name="Oval Callout 4"/>
          <p:cNvSpPr/>
          <p:nvPr/>
        </p:nvSpPr>
        <p:spPr>
          <a:xfrm>
            <a:off x="4572000" y="188640"/>
            <a:ext cx="4104456" cy="2232248"/>
          </a:xfrm>
          <a:prstGeom prst="wedgeEllipseCallout">
            <a:avLst>
              <a:gd name="adj1" fmla="val -12389"/>
              <a:gd name="adj2" fmla="val 84896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400" dirty="0" smtClean="0">
                <a:solidFill>
                  <a:schemeClr val="tx1"/>
                </a:solidFill>
              </a:rPr>
              <a:t>Хм, нисам сигуран да ће бити лаки...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clker.com/cliparts/6/1/e/b/11949861581974882700cherry_jean_victor_balin_.svg.h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934809"/>
            <a:ext cx="864096" cy="1875340"/>
          </a:xfrm>
          <a:prstGeom prst="rect">
            <a:avLst/>
          </a:prstGeom>
          <a:noFill/>
        </p:spPr>
      </p:pic>
      <p:pic>
        <p:nvPicPr>
          <p:cNvPr id="15364" name="Picture 4" descr="http://www.disneyclips.com/imagesnewb6/imageslwrakr01/coyote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4001327"/>
            <a:ext cx="1656184" cy="2856673"/>
          </a:xfrm>
          <a:prstGeom prst="rect">
            <a:avLst/>
          </a:prstGeom>
          <a:noFill/>
        </p:spPr>
      </p:pic>
      <p:sp>
        <p:nvSpPr>
          <p:cNvPr id="15366" name="AutoShape 6" descr="http://gallery.yopriceville.com/var/albums/Free-Clipart-Pictures/Fruit-PNG/Cherries_PNG_Clipart.png?m=137539440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8" name="AutoShape 8" descr="http://gallery.yopriceville.com/var/albums/Free-Clipart-Pictures/Fruit-PNG/Cherries_PNG_Clipart.png?m=137539440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70" name="AutoShape 10" descr="http://gallery.yopriceville.com/var/albums/Free-Clipart-Pictures/Fruit-PNG/Cherries_PNG_Clipart.png?m=137539440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72" name="AutoShape 12" descr="http://gallery.yopriceville.com/downloadfullsize/send/314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374" name="Picture 14" descr="http://pngimg.com/upload/cherry_PNG309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836712"/>
            <a:ext cx="1872208" cy="2160240"/>
          </a:xfrm>
          <a:prstGeom prst="rect">
            <a:avLst/>
          </a:prstGeom>
          <a:noFill/>
        </p:spPr>
      </p:pic>
      <p:sp>
        <p:nvSpPr>
          <p:cNvPr id="9" name="Oval Callout 8"/>
          <p:cNvSpPr/>
          <p:nvPr/>
        </p:nvSpPr>
        <p:spPr>
          <a:xfrm>
            <a:off x="5940152" y="980728"/>
            <a:ext cx="2880320" cy="2016224"/>
          </a:xfrm>
          <a:prstGeom prst="wedgeEllipseCallout">
            <a:avLst>
              <a:gd name="adj1" fmla="val 634"/>
              <a:gd name="adj2" fmla="val 121525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000" dirty="0" smtClean="0">
                <a:solidFill>
                  <a:schemeClr val="tx1"/>
                </a:solidFill>
              </a:rPr>
              <a:t>Веома сам гладна! Хеј,вуче, реци ми на коју страну треба да се окренем?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15376" name="Picture 16" descr="https://upload.wikimedia.org/wikipedia/en/5/56/Wile_E_Coyot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9846548">
            <a:off x="327083" y="4548701"/>
            <a:ext cx="2160240" cy="1903069"/>
          </a:xfrm>
          <a:prstGeom prst="rect">
            <a:avLst/>
          </a:prstGeom>
          <a:noFill/>
        </p:spPr>
      </p:pic>
      <p:sp>
        <p:nvSpPr>
          <p:cNvPr id="11" name="Oval Callout 10"/>
          <p:cNvSpPr/>
          <p:nvPr/>
        </p:nvSpPr>
        <p:spPr>
          <a:xfrm>
            <a:off x="2195736" y="3356992"/>
            <a:ext cx="3456384" cy="1440160"/>
          </a:xfrm>
          <a:prstGeom prst="wedgeEllipseCallout">
            <a:avLst>
              <a:gd name="adj1" fmla="val -47702"/>
              <a:gd name="adj2" fmla="val 76389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000" dirty="0" smtClean="0">
                <a:solidFill>
                  <a:schemeClr val="tx1"/>
                </a:solidFill>
              </a:rPr>
              <a:t>Треба да се окренеш тамо где има више трешања!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15378" name="Picture 18" descr="http://2.bp.blogspot.com/-dGTMHDjPLjQ/VPsgYgJhogI/AAAAAAACEg4/zjl22iREuR0/s1600/bb25.gif"/>
          <p:cNvPicPr>
            <a:picLocks noChangeAspect="1" noChangeArrowheads="1"/>
          </p:cNvPicPr>
          <p:nvPr/>
        </p:nvPicPr>
        <p:blipFill>
          <a:blip r:embed="rId6" cstate="print"/>
          <a:srcRect t="19440"/>
          <a:stretch>
            <a:fillRect/>
          </a:stretch>
        </p:blipFill>
        <p:spPr bwMode="auto">
          <a:xfrm>
            <a:off x="1763688" y="1268760"/>
            <a:ext cx="2518421" cy="189359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1835696" y="3068960"/>
            <a:ext cx="357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400" dirty="0" smtClean="0"/>
              <a:t>Математички записујемо: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1115616" y="3573016"/>
            <a:ext cx="46805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9600" dirty="0" smtClean="0"/>
              <a:t>1   &lt;     3</a:t>
            </a:r>
            <a:endParaRPr lang="en-US" sz="9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7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770" decel="100000"/>
                                        <p:tgtEl>
                                          <p:spTgt spid="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6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8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77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770" decel="100000"/>
                                        <p:tgtEl>
                                          <p:spTgt spid="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7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9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1" grpId="0" animBg="1"/>
      <p:bldP spid="11" grpId="1" animBg="1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tropeanddagger.files.wordpress.com/2015/02/wile-e-coyot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492896"/>
            <a:ext cx="2019300" cy="3867150"/>
          </a:xfrm>
          <a:prstGeom prst="rect">
            <a:avLst/>
          </a:prstGeom>
          <a:noFill/>
        </p:spPr>
      </p:pic>
      <p:sp>
        <p:nvSpPr>
          <p:cNvPr id="3" name="Oval Callout 2"/>
          <p:cNvSpPr/>
          <p:nvPr/>
        </p:nvSpPr>
        <p:spPr>
          <a:xfrm>
            <a:off x="2771800" y="548680"/>
            <a:ext cx="5688632" cy="2232248"/>
          </a:xfrm>
          <a:prstGeom prst="wedgeEllipseCallout">
            <a:avLst>
              <a:gd name="adj1" fmla="val -48209"/>
              <a:gd name="adj2" fmla="val 83622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400" b="1" dirty="0" smtClean="0">
                <a:solidFill>
                  <a:schemeClr val="tx1"/>
                </a:solidFill>
              </a:rPr>
              <a:t>Морам да признам, овај задатак уопште није био тежак!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cdn2.iconfinder.com/data/icons/halloween-8/48/Bag-51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24744"/>
            <a:ext cx="1852465" cy="185246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39552" y="1916832"/>
            <a:ext cx="11521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000" b="1" dirty="0" smtClean="0">
                <a:solidFill>
                  <a:srgbClr val="FF0000"/>
                </a:solidFill>
              </a:rPr>
              <a:t>10 коцкица шећера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7" name="Picture 2" descr="https://cdn2.iconfinder.com/data/icons/halloween-8/48/Bag-51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91535" y="1124744"/>
            <a:ext cx="1852465" cy="1852465"/>
          </a:xfrm>
          <a:prstGeom prst="rect">
            <a:avLst/>
          </a:prstGeom>
          <a:noFill/>
        </p:spPr>
      </p:pic>
      <p:pic>
        <p:nvPicPr>
          <p:cNvPr id="8" name="Picture 2" descr="https://cdn2.iconfinder.com/data/icons/halloween-8/48/Bag-51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1124744"/>
            <a:ext cx="1852465" cy="1852465"/>
          </a:xfrm>
          <a:prstGeom prst="rect">
            <a:avLst/>
          </a:prstGeom>
          <a:noFill/>
        </p:spPr>
      </p:pic>
      <p:pic>
        <p:nvPicPr>
          <p:cNvPr id="9" name="Picture 2" descr="https://cdn2.iconfinder.com/data/icons/halloween-8/48/Bag-51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1124744"/>
            <a:ext cx="1852465" cy="1852465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7740352" y="1916832"/>
            <a:ext cx="11521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000" b="1" dirty="0" smtClean="0">
                <a:solidFill>
                  <a:srgbClr val="FF0000"/>
                </a:solidFill>
              </a:rPr>
              <a:t>10 коцкица шећера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68144" y="1916832"/>
            <a:ext cx="11521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000" b="1" dirty="0" smtClean="0">
                <a:solidFill>
                  <a:srgbClr val="FF0000"/>
                </a:solidFill>
              </a:rPr>
              <a:t>10 коцкица шећера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67944" y="1916832"/>
            <a:ext cx="11521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000" b="1" dirty="0" smtClean="0">
                <a:solidFill>
                  <a:srgbClr val="FF0000"/>
                </a:solidFill>
              </a:rPr>
              <a:t>10 коцкица шећера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20484" name="Picture 4" descr="http://img10.deviantart.net/babd/i/2014/181/3/8/road_runner_speaks_by_super_marcos_96-d7oksy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0528" y="4365104"/>
            <a:ext cx="2064945" cy="2492896"/>
          </a:xfrm>
          <a:prstGeom prst="rect">
            <a:avLst/>
          </a:prstGeom>
          <a:noFill/>
        </p:spPr>
      </p:pic>
      <p:sp>
        <p:nvSpPr>
          <p:cNvPr id="14" name="Oval Callout 13"/>
          <p:cNvSpPr/>
          <p:nvPr/>
        </p:nvSpPr>
        <p:spPr>
          <a:xfrm>
            <a:off x="1331640" y="3284984"/>
            <a:ext cx="2664296" cy="1728192"/>
          </a:xfrm>
          <a:prstGeom prst="wedgeEllipseCallout">
            <a:avLst>
              <a:gd name="adj1" fmla="val -51400"/>
              <a:gd name="adj2" fmla="val 81515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400" b="1" dirty="0" smtClean="0">
                <a:solidFill>
                  <a:schemeClr val="tx1"/>
                </a:solidFill>
              </a:rPr>
              <a:t>А сада?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20486" name="Picture 6" descr="http://2.bp.blogspot.com/_cJtDwrTxFmc/SjyAlc5iLFI/AAAAAAAAAEw/BFUWccGismM/s320/read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288" y="4524374"/>
            <a:ext cx="2171700" cy="2333626"/>
          </a:xfrm>
          <a:prstGeom prst="rect">
            <a:avLst/>
          </a:prstGeom>
          <a:noFill/>
        </p:spPr>
      </p:pic>
      <p:sp>
        <p:nvSpPr>
          <p:cNvPr id="16" name="Oval Callout 15"/>
          <p:cNvSpPr/>
          <p:nvPr/>
        </p:nvSpPr>
        <p:spPr>
          <a:xfrm>
            <a:off x="4067944" y="3068960"/>
            <a:ext cx="2736304" cy="2304256"/>
          </a:xfrm>
          <a:prstGeom prst="wedgeEllipseCallout">
            <a:avLst>
              <a:gd name="adj1" fmla="val 75764"/>
              <a:gd name="adj2" fmla="val 37698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400" b="1" dirty="0" smtClean="0">
                <a:solidFill>
                  <a:schemeClr val="tx1"/>
                </a:solidFill>
              </a:rPr>
              <a:t>Ако је 1&lt; 3, онда је и </a:t>
            </a:r>
          </a:p>
          <a:p>
            <a:pPr algn="ctr"/>
            <a:r>
              <a:rPr lang="sr-Cyrl-RS" sz="2400" b="1" dirty="0" smtClean="0">
                <a:solidFill>
                  <a:schemeClr val="tx1"/>
                </a:solidFill>
              </a:rPr>
              <a:t>10 &lt; 30.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17" name="Picture 18" descr="http://2.bp.blogspot.com/-dGTMHDjPLjQ/VPsgYgJhogI/AAAAAAACEg4/zjl22iREuR0/s1600/bb25.gif"/>
          <p:cNvPicPr>
            <a:picLocks noChangeAspect="1" noChangeArrowheads="1"/>
          </p:cNvPicPr>
          <p:nvPr/>
        </p:nvPicPr>
        <p:blipFill>
          <a:blip r:embed="rId5" cstate="print"/>
          <a:srcRect t="19440"/>
          <a:stretch>
            <a:fillRect/>
          </a:stretch>
        </p:blipFill>
        <p:spPr bwMode="auto">
          <a:xfrm>
            <a:off x="1763689" y="1483932"/>
            <a:ext cx="2232247" cy="1678417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1187624" y="3140968"/>
            <a:ext cx="41410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800" dirty="0" smtClean="0"/>
              <a:t>Математички записујемо:</a:t>
            </a:r>
            <a:endParaRPr lang="en-US" sz="2800" dirty="0"/>
          </a:p>
        </p:txBody>
      </p:sp>
      <p:sp>
        <p:nvSpPr>
          <p:cNvPr id="19" name="TextBox 18"/>
          <p:cNvSpPr txBox="1"/>
          <p:nvPr/>
        </p:nvSpPr>
        <p:spPr>
          <a:xfrm>
            <a:off x="467544" y="3645024"/>
            <a:ext cx="8208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9600" b="1" dirty="0" smtClean="0"/>
              <a:t>10  &lt;     30</a:t>
            </a:r>
            <a:endParaRPr lang="en-US" sz="9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6" grpId="0" animBg="1"/>
      <p:bldP spid="16" grpId="1" animBg="1"/>
      <p:bldP spid="18" grpId="0"/>
      <p:bldP spid="19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00">
            <a:alpha val="7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vignette2.wikia.nocookie.net/looneytunesshow/images/1/1b/The_Road_Runner.png/revision/latest/scale-to-width-down/300?cb=201210131443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2768061"/>
            <a:ext cx="2483768" cy="4089939"/>
          </a:xfrm>
          <a:prstGeom prst="rect">
            <a:avLst/>
          </a:prstGeom>
          <a:noFill/>
        </p:spPr>
      </p:pic>
      <p:sp>
        <p:nvSpPr>
          <p:cNvPr id="3" name="Cloud Callout 2"/>
          <p:cNvSpPr/>
          <p:nvPr/>
        </p:nvSpPr>
        <p:spPr>
          <a:xfrm>
            <a:off x="5148064" y="764704"/>
            <a:ext cx="3456384" cy="1368152"/>
          </a:xfrm>
          <a:prstGeom prst="cloudCallout">
            <a:avLst>
              <a:gd name="adj1" fmla="val 559"/>
              <a:gd name="adj2" fmla="val 149385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000" b="1" dirty="0" smtClean="0">
                <a:solidFill>
                  <a:schemeClr val="tx1"/>
                </a:solidFill>
              </a:rPr>
              <a:t>Како ћеш ово записати математички?</a:t>
            </a:r>
            <a:endParaRPr lang="en-US" sz="2000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771800" y="1052736"/>
          <a:ext cx="1512168" cy="37264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0225"/>
                <a:gridCol w="547887"/>
                <a:gridCol w="504056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8884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23528" y="1052736"/>
          <a:ext cx="2183904" cy="37296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5976"/>
                <a:gridCol w="545976"/>
                <a:gridCol w="545976"/>
                <a:gridCol w="545976"/>
              </a:tblGrid>
              <a:tr h="43776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36161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36161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36161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36161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36161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36161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36161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36161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36161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pic>
        <p:nvPicPr>
          <p:cNvPr id="19460" name="Picture 4" descr="https://patwillard.files.wordpress.com/2015/07/roadrunner-and-coyote-help.png?w=590"/>
          <p:cNvPicPr>
            <a:picLocks noChangeAspect="1" noChangeArrowheads="1"/>
          </p:cNvPicPr>
          <p:nvPr/>
        </p:nvPicPr>
        <p:blipFill>
          <a:blip r:embed="rId3" cstate="print"/>
          <a:srcRect l="36287"/>
          <a:stretch>
            <a:fillRect/>
          </a:stretch>
        </p:blipFill>
        <p:spPr bwMode="auto">
          <a:xfrm>
            <a:off x="4283968" y="4234060"/>
            <a:ext cx="1943927" cy="262394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23528" y="4869160"/>
            <a:ext cx="46085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9600" b="1" dirty="0" smtClean="0"/>
              <a:t>40&gt;30 </a:t>
            </a:r>
            <a:endParaRPr lang="en-US" sz="9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5050">
            <a:alpha val="7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23528" y="188640"/>
          <a:ext cx="4056110" cy="25603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05611"/>
                <a:gridCol w="405611"/>
                <a:gridCol w="405611"/>
                <a:gridCol w="405611"/>
                <a:gridCol w="405611"/>
                <a:gridCol w="405611"/>
                <a:gridCol w="405611"/>
                <a:gridCol w="405611"/>
                <a:gridCol w="405611"/>
                <a:gridCol w="405611"/>
              </a:tblGrid>
              <a:tr h="26289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6289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</a:tr>
              <a:tr h="26289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6289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</a:tr>
              <a:tr h="26289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6289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</a:tr>
              <a:tr h="26289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pic>
        <p:nvPicPr>
          <p:cNvPr id="18434" name="Picture 2" descr="http://www.looneytunes.com/portals/1/Images/Content/Characters/Road%20Runner/characterArt-roadrunner-L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4625752"/>
            <a:ext cx="1570635" cy="2232248"/>
          </a:xfrm>
          <a:prstGeom prst="rect">
            <a:avLst/>
          </a:prstGeom>
          <a:noFill/>
        </p:spPr>
      </p:pic>
      <p:sp>
        <p:nvSpPr>
          <p:cNvPr id="4" name="Oval Callout 3"/>
          <p:cNvSpPr/>
          <p:nvPr/>
        </p:nvSpPr>
        <p:spPr>
          <a:xfrm>
            <a:off x="2123728" y="5013176"/>
            <a:ext cx="3024336" cy="1512168"/>
          </a:xfrm>
          <a:prstGeom prst="wedgeEllipseCallout">
            <a:avLst>
              <a:gd name="adj1" fmla="val -82247"/>
              <a:gd name="adj2" fmla="val -34818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400" dirty="0" smtClean="0">
                <a:solidFill>
                  <a:schemeClr val="tx1"/>
                </a:solidFill>
              </a:rPr>
              <a:t>Чекам одговор!</a:t>
            </a:r>
            <a:endParaRPr lang="en-US" sz="2400" dirty="0">
              <a:solidFill>
                <a:schemeClr val="tx1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644008" y="260648"/>
          <a:ext cx="3984100" cy="18288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98410"/>
                <a:gridCol w="398410"/>
                <a:gridCol w="398410"/>
                <a:gridCol w="398410"/>
                <a:gridCol w="398410"/>
                <a:gridCol w="398410"/>
                <a:gridCol w="398410"/>
                <a:gridCol w="398410"/>
                <a:gridCol w="398410"/>
                <a:gridCol w="398410"/>
              </a:tblGrid>
              <a:tr h="30815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30815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0815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30815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0815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pic>
        <p:nvPicPr>
          <p:cNvPr id="18436" name="Picture 4" descr="http://www.clipartbest.com/cliparts/7ca/oEr/7caoErRz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1038" y="3905672"/>
            <a:ext cx="2062962" cy="2952328"/>
          </a:xfrm>
          <a:prstGeom prst="rect">
            <a:avLst/>
          </a:prstGeom>
          <a:noFill/>
        </p:spPr>
      </p:pic>
      <p:sp>
        <p:nvSpPr>
          <p:cNvPr id="7" name="Cloud Callout 6"/>
          <p:cNvSpPr/>
          <p:nvPr/>
        </p:nvSpPr>
        <p:spPr>
          <a:xfrm>
            <a:off x="4572000" y="2276872"/>
            <a:ext cx="3528392" cy="2088232"/>
          </a:xfrm>
          <a:prstGeom prst="cloudCallout">
            <a:avLst>
              <a:gd name="adj1" fmla="val 36523"/>
              <a:gd name="adj2" fmla="val 56946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400" b="1" dirty="0" smtClean="0">
                <a:solidFill>
                  <a:schemeClr val="tx1"/>
                </a:solidFill>
              </a:rPr>
              <a:t>70&gt;50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00">
            <a:alpha val="7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1.bp.blogspot.com/-JGKcXp5K0oQ/TWbuk5RPSjI/AAAAAAAABH4/5O0muRUriEk/s1600/roadrunne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4437112"/>
            <a:ext cx="3810000" cy="2857500"/>
          </a:xfrm>
          <a:prstGeom prst="rect">
            <a:avLst/>
          </a:prstGeom>
          <a:noFill/>
        </p:spPr>
      </p:pic>
      <p:sp>
        <p:nvSpPr>
          <p:cNvPr id="3" name="Oval Callout 2"/>
          <p:cNvSpPr/>
          <p:nvPr/>
        </p:nvSpPr>
        <p:spPr>
          <a:xfrm>
            <a:off x="5652120" y="2492896"/>
            <a:ext cx="2808312" cy="2304256"/>
          </a:xfrm>
          <a:prstGeom prst="wedgeEllipseCallout">
            <a:avLst>
              <a:gd name="adj1" fmla="val 60568"/>
              <a:gd name="adj2" fmla="val 76762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400" dirty="0" smtClean="0">
                <a:solidFill>
                  <a:schemeClr val="tx1"/>
                </a:solidFill>
              </a:rPr>
              <a:t>Нећеш ме стићи! </a:t>
            </a:r>
          </a:p>
          <a:p>
            <a:pPr algn="ctr"/>
            <a:r>
              <a:rPr lang="sr-Cyrl-RS" sz="2400" dirty="0" smtClean="0">
                <a:solidFill>
                  <a:schemeClr val="tx1"/>
                </a:solidFill>
              </a:rPr>
              <a:t>Како ћеш сада математички записати?</a:t>
            </a:r>
            <a:endParaRPr lang="en-US" sz="2400" dirty="0">
              <a:solidFill>
                <a:schemeClr val="tx1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51520" y="260648"/>
          <a:ext cx="225591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5985"/>
                <a:gridCol w="375985"/>
                <a:gridCol w="375985"/>
                <a:gridCol w="375985"/>
                <a:gridCol w="375985"/>
                <a:gridCol w="375985"/>
              </a:tblGrid>
              <a:tr h="30815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30815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30815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30815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30815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30815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30815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30815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30815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30815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131840" y="260648"/>
          <a:ext cx="225591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5985"/>
                <a:gridCol w="375985"/>
                <a:gridCol w="375985"/>
                <a:gridCol w="375985"/>
                <a:gridCol w="375985"/>
                <a:gridCol w="375985"/>
              </a:tblGrid>
              <a:tr h="30815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30815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30815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30815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30815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30815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30815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30815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30815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30815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pic>
        <p:nvPicPr>
          <p:cNvPr id="1028" name="Picture 4" descr="https://s-media-cache-ak0.pinimg.com/originals/ba/0f/a5/ba0fa535e2f6431d3ebe6bd5f0cdf7f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156335"/>
            <a:ext cx="2555776" cy="2701665"/>
          </a:xfrm>
          <a:prstGeom prst="rect">
            <a:avLst/>
          </a:prstGeom>
          <a:noFill/>
        </p:spPr>
      </p:pic>
      <p:sp>
        <p:nvSpPr>
          <p:cNvPr id="7" name="Oval Callout 6"/>
          <p:cNvSpPr/>
          <p:nvPr/>
        </p:nvSpPr>
        <p:spPr>
          <a:xfrm>
            <a:off x="2123728" y="4005064"/>
            <a:ext cx="3528392" cy="1656184"/>
          </a:xfrm>
          <a:prstGeom prst="wedgeEllipseCallout">
            <a:avLst>
              <a:gd name="adj1" fmla="val -54847"/>
              <a:gd name="adj2" fmla="val 19366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800" dirty="0" smtClean="0">
                <a:solidFill>
                  <a:schemeClr val="tx1"/>
                </a:solidFill>
              </a:rPr>
              <a:t>Помозите ми! 1-3, брзоооооо!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8" name="Vertical Scroll 7"/>
          <p:cNvSpPr/>
          <p:nvPr/>
        </p:nvSpPr>
        <p:spPr>
          <a:xfrm>
            <a:off x="6372200" y="332656"/>
            <a:ext cx="2160240" cy="2016224"/>
          </a:xfrm>
          <a:prstGeom prst="verticalScroll">
            <a:avLst/>
          </a:prstGeom>
          <a:solidFill>
            <a:srgbClr val="FFFF99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3200" dirty="0" smtClean="0">
                <a:solidFill>
                  <a:schemeClr val="tx1"/>
                </a:solidFill>
              </a:rPr>
              <a:t>60 = 60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0099">
            <a:alpha val="32941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http://oi33.tinypic.com/641gl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884164" cy="6858000"/>
          </a:xfrm>
          <a:prstGeom prst="rect">
            <a:avLst/>
          </a:prstGeom>
          <a:noFill/>
        </p:spPr>
      </p:pic>
      <p:sp>
        <p:nvSpPr>
          <p:cNvPr id="4" name="Oval Callout 3"/>
          <p:cNvSpPr/>
          <p:nvPr/>
        </p:nvSpPr>
        <p:spPr>
          <a:xfrm>
            <a:off x="2699792" y="4293096"/>
            <a:ext cx="5760640" cy="2016224"/>
          </a:xfrm>
          <a:prstGeom prst="wedgeEllipseCallout">
            <a:avLst>
              <a:gd name="adj1" fmla="val -45975"/>
              <a:gd name="adj2" fmla="val -105709"/>
            </a:avLst>
          </a:prstGeom>
          <a:solidFill>
            <a:srgbClr val="C24AB1">
              <a:alpha val="30196"/>
            </a:srgbClr>
          </a:solidFill>
          <a:ln>
            <a:solidFill>
              <a:srgbClr val="C24A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sr-Cyrl-RS" sz="2000" b="1" dirty="0" smtClean="0">
              <a:solidFill>
                <a:schemeClr val="tx1"/>
              </a:solidFill>
            </a:endParaRPr>
          </a:p>
          <a:p>
            <a:r>
              <a:rPr lang="sr-Cyrl-RS" sz="2000" b="1" dirty="0" smtClean="0">
                <a:solidFill>
                  <a:schemeClr val="tx1"/>
                </a:solidFill>
              </a:rPr>
              <a:t>Научио сам да је </a:t>
            </a:r>
          </a:p>
          <a:p>
            <a:r>
              <a:rPr lang="sr-Cyrl-RS" sz="2000" b="1" dirty="0" smtClean="0">
                <a:solidFill>
                  <a:schemeClr val="tx1"/>
                </a:solidFill>
              </a:rPr>
              <a:t>10&lt;20&lt;30&lt;40&lt;50&lt;60&lt;70&lt;80&lt;90&lt;100</a:t>
            </a:r>
          </a:p>
          <a:p>
            <a:r>
              <a:rPr lang="sr-Cyrl-RS" sz="2000" b="1" dirty="0" smtClean="0">
                <a:solidFill>
                  <a:srgbClr val="FF0000"/>
                </a:solidFill>
              </a:rPr>
              <a:t>Стигао сам те!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5" name="Cloud Callout 4"/>
          <p:cNvSpPr/>
          <p:nvPr/>
        </p:nvSpPr>
        <p:spPr>
          <a:xfrm>
            <a:off x="4283968" y="404664"/>
            <a:ext cx="4320480" cy="1512168"/>
          </a:xfrm>
          <a:prstGeom prst="cloudCallout">
            <a:avLst>
              <a:gd name="adj1" fmla="val -55556"/>
              <a:gd name="adj2" fmla="val 42659"/>
            </a:avLst>
          </a:prstGeom>
          <a:solidFill>
            <a:srgbClr val="4EB9BE">
              <a:alpha val="2705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000" b="1" dirty="0" smtClean="0">
                <a:solidFill>
                  <a:schemeClr val="tx1"/>
                </a:solidFill>
              </a:rPr>
              <a:t>Не би ти мене стигао да није било 1-3!</a:t>
            </a:r>
            <a:endParaRPr lang="en-US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175</Words>
  <Application>Microsoft Office PowerPoint</Application>
  <PresentationFormat>On-screen Show (4:3)</PresentationFormat>
  <Paragraphs>32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acer</dc:creator>
  <cp:lastModifiedBy>acer</cp:lastModifiedBy>
  <cp:revision>12</cp:revision>
  <dcterms:created xsi:type="dcterms:W3CDTF">2016-03-11T17:35:50Z</dcterms:created>
  <dcterms:modified xsi:type="dcterms:W3CDTF">2016-03-12T11:53:13Z</dcterms:modified>
</cp:coreProperties>
</file>