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9144000"/>
  <p:notesSz cx="6858000" cy="9144000"/>
  <p:embeddedFontLst>
    <p:embeddedFont>
      <p:font typeface="Arial Black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ArialBlack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1187450" y="1125537"/>
            <a:ext cx="7499349" cy="5000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, text on left, text on righ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187450" y="1125537"/>
            <a:ext cx="7499349" cy="5000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jpg"/><Relationship Id="rId4" Type="http://schemas.openxmlformats.org/officeDocument/2006/relationships/image" Target="../media/image02.png"/><Relationship Id="rId5" Type="http://schemas.openxmlformats.org/officeDocument/2006/relationships/image" Target="../media/image03.png"/><Relationship Id="rId6" Type="http://schemas.openxmlformats.org/officeDocument/2006/relationships/hyperlink" Target="slide.x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jpg"/><Relationship Id="rId4" Type="http://schemas.openxmlformats.org/officeDocument/2006/relationships/image" Target="../media/image02.png"/><Relationship Id="rId5" Type="http://schemas.openxmlformats.org/officeDocument/2006/relationships/image" Target="../media/image05.png"/><Relationship Id="rId6" Type="http://schemas.openxmlformats.org/officeDocument/2006/relationships/hyperlink" Target="slide.x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jpg"/><Relationship Id="rId4" Type="http://schemas.openxmlformats.org/officeDocument/2006/relationships/image" Target="../media/image02.png"/><Relationship Id="rId5" Type="http://schemas.openxmlformats.org/officeDocument/2006/relationships/image" Target="../media/image12.png"/><Relationship Id="rId6" Type="http://schemas.openxmlformats.org/officeDocument/2006/relationships/hyperlink" Target="slide.x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jpg"/><Relationship Id="rId4" Type="http://schemas.openxmlformats.org/officeDocument/2006/relationships/image" Target="../media/image02.png"/><Relationship Id="rId5" Type="http://schemas.openxmlformats.org/officeDocument/2006/relationships/image" Target="../media/image07.png"/><Relationship Id="rId6" Type="http://schemas.openxmlformats.org/officeDocument/2006/relationships/hyperlink" Target="slide.x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jpg"/><Relationship Id="rId4" Type="http://schemas.openxmlformats.org/officeDocument/2006/relationships/hyperlink" Target="slide.xml" TargetMode="External"/><Relationship Id="rId5" Type="http://schemas.openxmlformats.org/officeDocument/2006/relationships/image" Target="../media/image09.png"/><Relationship Id="rId6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jpg"/><Relationship Id="rId4" Type="http://schemas.openxmlformats.org/officeDocument/2006/relationships/image" Target="../media/image08.png"/><Relationship Id="rId5" Type="http://schemas.openxmlformats.org/officeDocument/2006/relationships/image" Target="../media/image06.png"/><Relationship Id="rId6" Type="http://schemas.openxmlformats.org/officeDocument/2006/relationships/hyperlink" Target="slide.x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jp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hyperlink" Target="slide.xm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0.jp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hyperlink" Target="slide.xm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0.jp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hyperlink" Target="slide.xm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0.jp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hyperlink" Target="slide.x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jpg"/><Relationship Id="rId4" Type="http://schemas.openxmlformats.org/officeDocument/2006/relationships/image" Target="../media/image24.jpg"/><Relationship Id="rId5" Type="http://schemas.openxmlformats.org/officeDocument/2006/relationships/image" Target="../media/image21.png"/><Relationship Id="rId6" Type="http://schemas.openxmlformats.org/officeDocument/2006/relationships/hyperlink" Target="slide.xm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0.jp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hyperlink" Target="slide.xml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0.jpg"/><Relationship Id="rId4" Type="http://schemas.openxmlformats.org/officeDocument/2006/relationships/image" Target="../media/image23.png"/><Relationship Id="rId5" Type="http://schemas.openxmlformats.org/officeDocument/2006/relationships/image" Target="../media/image32.png"/><Relationship Id="rId6" Type="http://schemas.openxmlformats.org/officeDocument/2006/relationships/hyperlink" Target="slide.xm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0.jpg"/><Relationship Id="rId4" Type="http://schemas.openxmlformats.org/officeDocument/2006/relationships/image" Target="../media/image25.png"/><Relationship Id="rId5" Type="http://schemas.openxmlformats.org/officeDocument/2006/relationships/image" Target="../media/image31.png"/><Relationship Id="rId6" Type="http://schemas.openxmlformats.org/officeDocument/2006/relationships/hyperlink" Target="slide.xml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0.jpg"/><Relationship Id="rId4" Type="http://schemas.openxmlformats.org/officeDocument/2006/relationships/image" Target="../media/image27.png"/><Relationship Id="rId5" Type="http://schemas.openxmlformats.org/officeDocument/2006/relationships/image" Target="../media/image33.png"/><Relationship Id="rId6" Type="http://schemas.openxmlformats.org/officeDocument/2006/relationships/hyperlink" Target="slide.xm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0.jpg"/><Relationship Id="rId4" Type="http://schemas.openxmlformats.org/officeDocument/2006/relationships/image" Target="../media/image28.png"/><Relationship Id="rId5" Type="http://schemas.openxmlformats.org/officeDocument/2006/relationships/image" Target="../media/image30.png"/><Relationship Id="rId6" Type="http://schemas.openxmlformats.org/officeDocument/2006/relationships/hyperlink" Target="slide.xm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0.jpg"/><Relationship Id="rId4" Type="http://schemas.openxmlformats.org/officeDocument/2006/relationships/image" Target="../media/image29.png"/><Relationship Id="rId5" Type="http://schemas.openxmlformats.org/officeDocument/2006/relationships/hyperlink" Target="slide.xml" TargetMode="External"/><Relationship Id="rId6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0.jpg"/><Relationship Id="rId4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0.jpg"/><Relationship Id="rId4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0.jpg"/><Relationship Id="rId4" Type="http://schemas.openxmlformats.org/officeDocument/2006/relationships/image" Target="../media/image3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0.jpg"/><Relationship Id="rId4" Type="http://schemas.openxmlformats.org/officeDocument/2006/relationships/image" Target="../media/image3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0.jpg"/><Relationship Id="rId4" Type="http://schemas.openxmlformats.org/officeDocument/2006/relationships/image" Target="../media/image3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Relationship Id="rId4" Type="http://schemas.openxmlformats.org/officeDocument/2006/relationships/hyperlink" Target="slide.xml" TargetMode="External"/><Relationship Id="rId5" Type="http://schemas.openxmlformats.org/officeDocument/2006/relationships/hyperlink" Target="slide.xml" TargetMode="External"/><Relationship Id="rId6" Type="http://schemas.openxmlformats.org/officeDocument/2006/relationships/hyperlink" Target="slide.xml" TargetMode="External"/><Relationship Id="rId7" Type="http://schemas.openxmlformats.org/officeDocument/2006/relationships/hyperlink" Target="slide.xml" TargetMode="External"/><Relationship Id="rId8" Type="http://schemas.openxmlformats.org/officeDocument/2006/relationships/hyperlink" Target="slide.x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Relationship Id="rId4" Type="http://schemas.openxmlformats.org/officeDocument/2006/relationships/hyperlink" Target="slide.xml" TargetMode="External"/><Relationship Id="rId11" Type="http://schemas.openxmlformats.org/officeDocument/2006/relationships/hyperlink" Target="slide.xml" TargetMode="External"/><Relationship Id="rId10" Type="http://schemas.openxmlformats.org/officeDocument/2006/relationships/hyperlink" Target="slide.xml" TargetMode="External"/><Relationship Id="rId9" Type="http://schemas.openxmlformats.org/officeDocument/2006/relationships/hyperlink" Target="slide.xml" TargetMode="External"/><Relationship Id="rId5" Type="http://schemas.openxmlformats.org/officeDocument/2006/relationships/hyperlink" Target="slide.xml" TargetMode="External"/><Relationship Id="rId6" Type="http://schemas.openxmlformats.org/officeDocument/2006/relationships/hyperlink" Target="slide.xml" TargetMode="External"/><Relationship Id="rId7" Type="http://schemas.openxmlformats.org/officeDocument/2006/relationships/hyperlink" Target="slide.xml" TargetMode="External"/><Relationship Id="rId8" Type="http://schemas.openxmlformats.org/officeDocument/2006/relationships/hyperlink" Target="slide.x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Relationship Id="rId4" Type="http://schemas.openxmlformats.org/officeDocument/2006/relationships/hyperlink" Target="slide.xml" TargetMode="External"/><Relationship Id="rId9" Type="http://schemas.openxmlformats.org/officeDocument/2006/relationships/hyperlink" Target="slide.xml" TargetMode="External"/><Relationship Id="rId5" Type="http://schemas.openxmlformats.org/officeDocument/2006/relationships/hyperlink" Target="slide.xml" TargetMode="External"/><Relationship Id="rId6" Type="http://schemas.openxmlformats.org/officeDocument/2006/relationships/hyperlink" Target="slide.xml" TargetMode="External"/><Relationship Id="rId7" Type="http://schemas.openxmlformats.org/officeDocument/2006/relationships/hyperlink" Target="slide.xml" TargetMode="External"/><Relationship Id="rId8" Type="http://schemas.openxmlformats.org/officeDocument/2006/relationships/hyperlink" Target="slide.x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Relationship Id="rId4" Type="http://schemas.openxmlformats.org/officeDocument/2006/relationships/image" Target="../media/image02.png"/><Relationship Id="rId5" Type="http://schemas.openxmlformats.org/officeDocument/2006/relationships/image" Target="../media/image01.jpg"/><Relationship Id="rId6" Type="http://schemas.openxmlformats.org/officeDocument/2006/relationships/hyperlink" Target="slide.x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Relationship Id="rId4" Type="http://schemas.openxmlformats.org/officeDocument/2006/relationships/image" Target="../media/image02.png"/><Relationship Id="rId5" Type="http://schemas.openxmlformats.org/officeDocument/2006/relationships/image" Target="../media/image04.png"/><Relationship Id="rId6" Type="http://schemas.openxmlformats.org/officeDocument/2006/relationships/hyperlink" Target="slide.x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2275" y="1196975"/>
            <a:ext cx="5834062" cy="424814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/>
        </p:nvSpPr>
        <p:spPr>
          <a:xfrm>
            <a:off x="2700336" y="5589587"/>
            <a:ext cx="3671886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КАНАДА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1849" l="-30" r="0" t="-2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6084887" y="5805487"/>
            <a:ext cx="865187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ОТАВА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7092950" y="5734050"/>
            <a:ext cx="1223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МОНТРЕАЛ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5724525" y="6092825"/>
            <a:ext cx="10794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ТОРОНТО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437" y="188911"/>
            <a:ext cx="4221161" cy="287813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8459786" y="6308725"/>
            <a:ext cx="38735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b="1849" l="-30" r="0" t="-2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6084887" y="5805487"/>
            <a:ext cx="865187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ОТАВА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092950" y="5734050"/>
            <a:ext cx="1223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МОНТРЕАЛ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724525" y="6092825"/>
            <a:ext cx="10794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ТОРОНТО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2771775" y="4437062"/>
            <a:ext cx="1295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ЕДМОНТОН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437" y="188911"/>
            <a:ext cx="4235450" cy="287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8459786" y="6308725"/>
            <a:ext cx="38735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1849" l="-30" r="0" t="-2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6084887" y="5805487"/>
            <a:ext cx="865187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ОТАВА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7092950" y="5734050"/>
            <a:ext cx="1223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МОНТРЕАЛ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724525" y="6092825"/>
            <a:ext cx="10794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ТОРОНТО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771775" y="4437062"/>
            <a:ext cx="1295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ЕДМОНТОН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187450" y="4581525"/>
            <a:ext cx="1150936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ВАНКУВЕР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437" y="188911"/>
            <a:ext cx="4229100" cy="287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8459786" y="6308725"/>
            <a:ext cx="38735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b="1849" l="-30" r="0" t="-2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6084887" y="5805487"/>
            <a:ext cx="865187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ОТАВА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7092950" y="5734050"/>
            <a:ext cx="1223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МОНТРЕАЛ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5724525" y="6092825"/>
            <a:ext cx="10794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ТОРОНТО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2771775" y="4437062"/>
            <a:ext cx="1295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ЕДМОНТОН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187450" y="4581525"/>
            <a:ext cx="1150936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ВАНКУВЕР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6588125" y="5229225"/>
            <a:ext cx="935037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КВЕБЕК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437" y="188911"/>
            <a:ext cx="4229100" cy="287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8459786" y="6308725"/>
            <a:ext cx="38735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1187450" y="6165850"/>
            <a:ext cx="5032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</a:t>
            </a:r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Black"/>
              <a:buNone/>
            </a:pPr>
            <a:r>
              <a:rPr b="0" i="0" lang="en-US" sz="28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Британска Колумбија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550" y="981075"/>
            <a:ext cx="388937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9337" y="3860800"/>
            <a:ext cx="3889375" cy="28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Алберта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987" y="3860800"/>
            <a:ext cx="3857624" cy="279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2362" y="981075"/>
            <a:ext cx="3868737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8316911" y="6237287"/>
            <a:ext cx="5032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Саскечивен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550" y="981075"/>
            <a:ext cx="3854449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9337" y="3860800"/>
            <a:ext cx="3857624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1187450" y="6165850"/>
            <a:ext cx="5032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Манитоба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987" y="3860800"/>
            <a:ext cx="3857624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2362" y="981075"/>
            <a:ext cx="3857624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8316911" y="6237287"/>
            <a:ext cx="5032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Онтарио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550" y="981075"/>
            <a:ext cx="3857624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9337" y="3860800"/>
            <a:ext cx="3857624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1187450" y="6165850"/>
            <a:ext cx="5032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Квебек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2" y="981075"/>
            <a:ext cx="3857624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987" y="3860800"/>
            <a:ext cx="3857624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8316911" y="6237287"/>
            <a:ext cx="5032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rgbClr val="008000"/>
                </a:solidFill>
                <a:latin typeface="Arial Black"/>
                <a:ea typeface="Arial Black"/>
                <a:cs typeface="Arial Black"/>
                <a:sym typeface="Arial Black"/>
              </a:rPr>
              <a:t>Општи географски подаци: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1187450" y="1125537"/>
            <a:ext cx="7499349" cy="500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Величина: 9,9 милиона км²</a:t>
            </a:r>
          </a:p>
          <a:p>
            <a:pPr indent="-342900" lvl="0" marL="3429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Пo величини Канада је друга државa света, после Русије. Од СиЦГ већа je oкo 100 пута.</a:t>
            </a:r>
          </a:p>
          <a:p>
            <a:pPr indent="-342900" lvl="0" marL="3429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Број становника: 30,9 милиона</a:t>
            </a:r>
          </a:p>
          <a:p>
            <a:pPr indent="-342900" lvl="0" marL="3429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Спада у слабо насељене државе, просечно 3,1 ст. / кm².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Канада спада у природно најбогатије државе света: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према површинама под шумама je трећа у свету (после Русије и Бразила)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пo производњи никла, урана, олова, сребра и злата je међу првима у свету</a:t>
            </a:r>
          </a:p>
          <a:p>
            <a:pPr indent="-285750" lvl="1" marL="7429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највећи светски извозник целулозе и папира</a:t>
            </a:r>
          </a:p>
          <a:p>
            <a:pPr indent="-285750" lvl="1" marL="7429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велики извозник пшенице и кукуруза</a:t>
            </a:r>
          </a:p>
          <a:p>
            <a:pPr indent="-342900" lvl="0" marL="3429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Њуфаундленд и Лабрадор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550" y="981075"/>
            <a:ext cx="3857624" cy="280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9337" y="3860800"/>
            <a:ext cx="3857624" cy="280193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1187450" y="6165850"/>
            <a:ext cx="5032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Њу Бранзвик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2" y="981075"/>
            <a:ext cx="3857624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987" y="3860800"/>
            <a:ext cx="3857624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8316911" y="6237287"/>
            <a:ext cx="5032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Нова Шкотска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550" y="981075"/>
            <a:ext cx="3857624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9337" y="3860800"/>
            <a:ext cx="3857624" cy="278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1187450" y="6165850"/>
            <a:ext cx="5032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Острво Принца Едварда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2" y="981075"/>
            <a:ext cx="3857624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987" y="3860800"/>
            <a:ext cx="3857624" cy="280193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8316911" y="6237287"/>
            <a:ext cx="5032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Јукон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550" y="981075"/>
            <a:ext cx="3860799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9337" y="3860800"/>
            <a:ext cx="3887786" cy="281146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1187450" y="6165850"/>
            <a:ext cx="5032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Северозападне Територије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2" y="981075"/>
            <a:ext cx="3857624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987" y="3860800"/>
            <a:ext cx="3887786" cy="281146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8316911" y="6237287"/>
            <a:ext cx="5032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Нунавут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550" y="981075"/>
            <a:ext cx="3857624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1187450" y="6165850"/>
            <a:ext cx="5032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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9337" y="3860800"/>
            <a:ext cx="3857624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 Black"/>
              <a:buNone/>
            </a:pPr>
            <a:r>
              <a:rPr b="1" i="0" lang="en-US" sz="3200" u="sng" cap="none" strike="noStrik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Регионална подела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900112" y="1052512"/>
            <a:ext cx="8064499" cy="485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Канада је подељена на четири региона: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Атланско приморје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обухвата полуострва Лабрадор и Нова Шкотска, такође острва Њуфаундленд и Острво Принца Едварда. Лабрадор је најбогатија област Северне Америке гвозденом рудом а Нова Шкотска најбогатије канадско налазиште угља.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Централна област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низија и висораван између реке Светог Лоренца и Лабрадора на истоку и Стеновитих Планина на западу. На северу је покривају тундре и тајге, које правцем ка југу прелазе у прерије. Ову област зову још и ’’житница Канаде’’. 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Канадски далеки запад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чине га Стеновите Приморске Планине. ¾ ове области је под шумама, главном сировином за јаку дрвну индустрију.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Канадски север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област величине као половина Европе. У новије време добија на значају због богатих налазишта нафте, урана и других руда.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 b="-64" l="22639" r="9324" t="2500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 rot="-3900000">
            <a:off x="6712743" y="3809206"/>
            <a:ext cx="28844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Атланско приморје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2916236" y="4797425"/>
            <a:ext cx="2592387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Централна област</a:t>
            </a:r>
          </a:p>
        </p:txBody>
      </p:sp>
      <p:sp>
        <p:nvSpPr>
          <p:cNvPr id="252" name="Shape 252"/>
          <p:cNvSpPr txBox="1"/>
          <p:nvPr/>
        </p:nvSpPr>
        <p:spPr>
          <a:xfrm rot="4140000">
            <a:off x="-203993" y="3812381"/>
            <a:ext cx="3322637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Канадски далеки запад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2627311" y="2492375"/>
            <a:ext cx="2447925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Канадски север</a:t>
            </a:r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395287" y="476250"/>
            <a:ext cx="8291512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4800" u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4800" u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 Black"/>
              <a:buNone/>
            </a:pPr>
            <a:r>
              <a:rPr b="1" i="0" lang="en-US" sz="4800" u="none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  <a:t>Занимљива</a:t>
            </a:r>
            <a:br>
              <a:rPr b="1" i="0" lang="en-US" sz="4800" u="none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i="0" lang="en-US" sz="4800" u="none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en-US" sz="4800" u="none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  <a:t>Канада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rgbClr val="008000"/>
                </a:solidFill>
                <a:latin typeface="Arial Black"/>
                <a:ea typeface="Arial Black"/>
                <a:cs typeface="Arial Black"/>
                <a:sym typeface="Arial Black"/>
              </a:rPr>
              <a:t>Општи географски подаци: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1187450" y="1125537"/>
            <a:ext cx="7499349" cy="500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Већина становника живи у уском појасу поред границе са САД-ом.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40% становника је британског порекла, 27% је француског порекла, док остатак чине староседеоци Индијанци и Инуити (Ескими), затим остали европљани а од азијата највише Кинези и Јапанци.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Службени језици су енглески и француски.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Канада је федерална држава,састоји се од десет провинција и три територије.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➢  Провинције: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Британска Колумбија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Алберта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Саскечивен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Манитоба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Онтарио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4294967295"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 Black"/>
              <a:buNone/>
            </a:pPr>
            <a:r>
              <a:rPr b="1" i="0" lang="en-US" sz="3200" u="none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  <a:t>Плимски зид</a:t>
            </a:r>
          </a:p>
        </p:txBody>
      </p:sp>
      <p:sp>
        <p:nvSpPr>
          <p:cNvPr id="264" name="Shape 264"/>
          <p:cNvSpPr txBox="1"/>
          <p:nvPr>
            <p:ph idx="4294967295" type="body"/>
          </p:nvPr>
        </p:nvSpPr>
        <p:spPr>
          <a:xfrm>
            <a:off x="4899025" y="1628775"/>
            <a:ext cx="4244974" cy="499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заливу Фанди, између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Њу Бранзвика и Нове 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Шкотске, плима и осека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достижу невероватних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до 15 метара. Ова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несвакидашња појава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проузрокована је самим 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обликом залива.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1844675"/>
            <a:ext cx="4319587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4294967295"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 Black"/>
              <a:buNone/>
            </a:pPr>
            <a:r>
              <a:rPr b="1" i="0" lang="en-US" sz="3200" u="none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  <a:t>Тесли на част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124075" y="2852736"/>
            <a:ext cx="433386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4">
            <a:alphaModFix/>
          </a:blip>
          <a:srcRect b="5701" l="3990" r="41365" t="15409"/>
          <a:stretch/>
        </p:blipFill>
        <p:spPr>
          <a:xfrm>
            <a:off x="323850" y="1844675"/>
            <a:ext cx="4319587" cy="408781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2484436" y="3860800"/>
            <a:ext cx="433386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2339975" y="3716337"/>
            <a:ext cx="1008062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Теслин</a:t>
            </a:r>
          </a:p>
        </p:txBody>
      </p:sp>
      <p:sp>
        <p:nvSpPr>
          <p:cNvPr id="275" name="Shape 275"/>
          <p:cNvSpPr txBox="1"/>
          <p:nvPr>
            <p:ph idx="4294967295" type="body"/>
          </p:nvPr>
        </p:nvSpPr>
        <p:spPr>
          <a:xfrm>
            <a:off x="4716462" y="1600200"/>
            <a:ext cx="4427537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Канађани су због заслуга</a:t>
            </a:r>
          </a:p>
          <a:p>
            <a:pPr indent="-342900" lvl="0" marL="342900" marR="0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пољу електротехнике,</a:t>
            </a:r>
          </a:p>
          <a:p>
            <a:pPr indent="-342900" lvl="0" marL="342900" marR="0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према нашем великом</a:t>
            </a:r>
          </a:p>
          <a:p>
            <a:pPr indent="-342900" lvl="0" marL="342900" marR="0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научнику Николи Тесли,</a:t>
            </a:r>
          </a:p>
          <a:p>
            <a:pPr indent="-342900" lvl="0" marL="342900" marR="0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назвали један градић и</a:t>
            </a:r>
          </a:p>
          <a:p>
            <a:pPr indent="-342900" lvl="0" marL="342900" marR="0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реку у провинцији Јукон - </a:t>
            </a:r>
          </a:p>
          <a:p>
            <a:pPr indent="-342900" lvl="0" marL="342900" marR="0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Теслин.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4294967295"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 Black"/>
              <a:buNone/>
            </a:pPr>
            <a:r>
              <a:rPr b="1" i="0" lang="en-US" sz="3200" u="none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  <a:t>’’Вода која грми’’</a:t>
            </a:r>
          </a:p>
        </p:txBody>
      </p:sp>
      <p:sp>
        <p:nvSpPr>
          <p:cNvPr id="281" name="Shape 281"/>
          <p:cNvSpPr txBox="1"/>
          <p:nvPr>
            <p:ph idx="4294967295" type="body"/>
          </p:nvPr>
        </p:nvSpPr>
        <p:spPr>
          <a:xfrm>
            <a:off x="4787900" y="1600200"/>
            <a:ext cx="4105275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Овим именом су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индијанци Ирокези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називали Нијагарине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водопаде,који се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налазе између језера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Ири и Онтарио. Канада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ове водопаде дели са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САД-ом. 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1844675"/>
            <a:ext cx="4319587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4294967295"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 Black"/>
              <a:buNone/>
            </a:pPr>
            <a:r>
              <a:rPr b="1" i="0" lang="en-US" sz="3200" u="none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  <a:t>’’Прави људи’’</a:t>
            </a:r>
          </a:p>
        </p:txBody>
      </p:sp>
      <p:sp>
        <p:nvSpPr>
          <p:cNvPr id="288" name="Shape 288"/>
          <p:cNvSpPr txBox="1"/>
          <p:nvPr>
            <p:ph idx="4294967295" type="body"/>
          </p:nvPr>
        </p:nvSpPr>
        <p:spPr>
          <a:xfrm>
            <a:off x="4716462" y="1600200"/>
            <a:ext cx="40385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Овако себе називају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староседеоци Канаде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Инуити. На крајњем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северу државе, многи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 њих још увек живе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традиционално, у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иглоима, бавећи се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ловом на фоке 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китове.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1844675"/>
            <a:ext cx="4319587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1187450" y="1125537"/>
            <a:ext cx="7499349" cy="500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Већина становника живи у уском појасу поред границе са САД-ом.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40% становника је британског порекла, 27% је француског порекла, док остатак чине староседеоци Индијанци и Инуити (Ескими), затим остали европљани а од азијата највише Кинези и Јапанци.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Службени језици су енглески и француски.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Канада је федерална држава,састоји се од десет провинција и три територије.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Провинције: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1.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Британска Колумбија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2.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Алберта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3.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Саскечивен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4.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Манитоба</a:t>
            </a:r>
          </a:p>
          <a:p>
            <a:pPr indent="-342900" lvl="0" marL="342900" marR="0" rtl="0" algn="l">
              <a:lnSpc>
                <a:spcPct val="6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5.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Онтарио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rgbClr val="008000"/>
                </a:solidFill>
                <a:latin typeface="Arial Black"/>
                <a:ea typeface="Arial Black"/>
                <a:cs typeface="Arial Black"/>
                <a:sym typeface="Arial Black"/>
              </a:rPr>
              <a:t>Општи географски подаци: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1187450" y="692150"/>
            <a:ext cx="7200900" cy="3511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Квебек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Њуфаундленд и Лабрадор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Њу Бранзвик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Нова Шкотска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Острво Принца Едварда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Територије: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Јукон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Северозападне територије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Нунавут</a:t>
            </a:r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1187450" y="620712"/>
            <a:ext cx="7499349" cy="55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6.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Квебек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7.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Њуфаундленд и Лабрадор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8.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Њу Бранзвик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9.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Нова Шкотска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10.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Острво Принца Едварда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Територије: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1.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Јукон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2.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Северозападне територије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3.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Нунавут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250825" y="260350"/>
            <a:ext cx="8642349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Општи географски подаци: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187450" y="1125537"/>
            <a:ext cx="7499349" cy="500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Главни град Канаде је: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Отава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а већи градови су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Монтреал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Монтреал, </a:t>
            </a: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Торонто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Монтреал, Торонто, </a:t>
            </a: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Едмонтон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Ванкувер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Ванкувер и </a:t>
            </a: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Квебек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7596186" y="5876925"/>
            <a:ext cx="79216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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1840" l="0" r="0" t="0"/>
          <a:stretch/>
        </p:blipFill>
        <p:spPr>
          <a:xfrm>
            <a:off x="3175" y="1586"/>
            <a:ext cx="9140825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6084887" y="5805487"/>
            <a:ext cx="865187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ОТАВА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437" y="188911"/>
            <a:ext cx="4232275" cy="28797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8459786" y="6308725"/>
            <a:ext cx="4317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b="1849" l="-30" r="0" t="-2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6084887" y="5805487"/>
            <a:ext cx="865187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ОТАВА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6948486" y="5445125"/>
            <a:ext cx="1152525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7092950" y="5734050"/>
            <a:ext cx="1223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МОНТРЕАЛ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437" y="188911"/>
            <a:ext cx="4210049" cy="287813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8459786" y="6308725"/>
            <a:ext cx="38735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otes design template">
  <a:themeElements>
    <a:clrScheme name="Notes design 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99CCFF"/>
      </a:accent4>
      <a:accent5>
        <a:srgbClr val="CCCCFF"/>
      </a:accent5>
      <a:accent6>
        <a:srgbClr val="FFFFFF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