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361325-BC8D-4702-8B08-375BD0C7434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80C302-FB46-44A2-A301-68D857EB1D9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/>
              <a:t/>
            </a:r>
            <a:br>
              <a:rPr lang="sr-Latn-CS" dirty="0"/>
            </a:br>
            <a:r>
              <a:rPr lang="sr-Latn-CS" dirty="0" smtClean="0"/>
              <a:t>REVOLUCIJA ZEMLJE</a:t>
            </a:r>
            <a:br>
              <a:rPr lang="sr-Latn-CS" dirty="0" smtClean="0"/>
            </a:br>
            <a:r>
              <a:rPr lang="sr-Latn-CS" dirty="0"/>
              <a:t/>
            </a:r>
            <a:br>
              <a:rPr lang="sr-Latn-CS" dirty="0"/>
            </a:br>
            <a:r>
              <a:rPr lang="sr-Latn-CS" dirty="0" smtClean="0"/>
              <a:t/>
            </a:r>
            <a:br>
              <a:rPr lang="sr-Latn-C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Revolucija Zemlje -pojam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>
                <a:solidFill>
                  <a:srgbClr val="FF0000"/>
                </a:solidFill>
              </a:rPr>
              <a:t>Kretanje Zemlje oko Sunca</a:t>
            </a:r>
          </a:p>
          <a:p>
            <a:r>
              <a:rPr lang="sr-Latn-CS" dirty="0" smtClean="0">
                <a:solidFill>
                  <a:srgbClr val="FF0000"/>
                </a:solidFill>
              </a:rPr>
              <a:t>Ekliptika-putanja po kojoj Zemlja kruži oko Sunca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8568952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Posledice revolucije Zemlje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>
                <a:solidFill>
                  <a:srgbClr val="0070C0"/>
                </a:solidFill>
              </a:rPr>
              <a:t>Nejednako trajanje obdanice i noći (nagnutost Zemljine ose)</a:t>
            </a:r>
          </a:p>
          <a:p>
            <a:r>
              <a:rPr lang="sr-Latn-CS" dirty="0" smtClean="0">
                <a:solidFill>
                  <a:srgbClr val="0070C0"/>
                </a:solidFill>
              </a:rPr>
              <a:t>Smena godišnjih doba</a:t>
            </a:r>
          </a:p>
          <a:p>
            <a:r>
              <a:rPr lang="sr-Latn-CS" dirty="0" smtClean="0">
                <a:solidFill>
                  <a:srgbClr val="0070C0"/>
                </a:solidFill>
              </a:rPr>
              <a:t>Toplotni pojasevi</a:t>
            </a:r>
          </a:p>
          <a:p>
            <a:endParaRPr lang="sr-Latn-C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70" y="3501008"/>
            <a:ext cx="437593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6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mtClean="0"/>
              <a:t>Nejednako trajanje obdanice i noći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 smtClean="0"/>
              <a:t>Dva puta u toku godine, 21.marta i 23.septembra granica </a:t>
            </a:r>
            <a:r>
              <a:rPr lang="sr-Latn-CS" dirty="0" smtClean="0"/>
              <a:t>osvetljenosti </a:t>
            </a:r>
            <a:r>
              <a:rPr lang="sr-Latn-CS" dirty="0" smtClean="0"/>
              <a:t>između dnevne i noćne polulopte prolazi kroz polove i sva mesta na </a:t>
            </a:r>
            <a:r>
              <a:rPr lang="sr-Latn-CS" dirty="0" smtClean="0">
                <a:solidFill>
                  <a:srgbClr val="FF0000"/>
                </a:solidFill>
              </a:rPr>
              <a:t>ZEMLJI</a:t>
            </a:r>
            <a:r>
              <a:rPr lang="sr-Latn-CS" dirty="0" smtClean="0"/>
              <a:t> jednako vreme provedu u njenom osvetljenom i neosvetljenom delu.Dan i noć traju jednako-12 </a:t>
            </a:r>
            <a:r>
              <a:rPr lang="sr-Latn-CS" dirty="0" smtClean="0">
                <a:solidFill>
                  <a:srgbClr val="FF0000"/>
                </a:solidFill>
              </a:rPr>
              <a:t>h.PROLEĆNA I JESENJA RAVNODNEVICA</a:t>
            </a:r>
          </a:p>
          <a:p>
            <a:r>
              <a:rPr lang="sr-Latn-CS" dirty="0" smtClean="0"/>
              <a:t>Posle prolećne ravnodnevice mesta na severnoj polulopti su sve više u osvetljenom delu.</a:t>
            </a:r>
          </a:p>
          <a:p>
            <a:pPr marL="137160" indent="0">
              <a:buNone/>
            </a:pPr>
            <a:r>
              <a:rPr lang="sr-Latn-CS"/>
              <a:t> </a:t>
            </a:r>
            <a:r>
              <a:rPr lang="sr-Latn-CS" smtClean="0"/>
              <a:t>   </a:t>
            </a:r>
            <a:r>
              <a:rPr lang="sr-Latn-CS" smtClean="0"/>
              <a:t> </a:t>
            </a:r>
            <a:r>
              <a:rPr lang="sr-Latn-CS" dirty="0" smtClean="0"/>
              <a:t>21.juna najduža noć, a </a:t>
            </a:r>
            <a:r>
              <a:rPr lang="sr-Latn-CS" dirty="0" smtClean="0">
                <a:solidFill>
                  <a:srgbClr val="FF0000"/>
                </a:solidFill>
              </a:rPr>
              <a:t>najkraći dan-letnja              dugodnevica</a:t>
            </a:r>
          </a:p>
          <a:p>
            <a:r>
              <a:rPr lang="sr-Latn-CS" dirty="0" smtClean="0"/>
              <a:t>Posle jesenje ravnodnevice (23.septembar) mesta na severnoj polulopti ulaze u neosvetljeni deo, pa je obdanica kraća od noći.To </a:t>
            </a:r>
            <a:r>
              <a:rPr lang="sr-Latn-CS" dirty="0" smtClean="0">
                <a:solidFill>
                  <a:srgbClr val="FF0000"/>
                </a:solidFill>
              </a:rPr>
              <a:t>je zimska kratkodnevica za severnu poluloptu – 22.decembar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Smena godišnjih doba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 smtClean="0"/>
              <a:t>Zbog revolucije Zemlje i nagnutosti Zemljine ose prema ekliptici, </a:t>
            </a:r>
            <a:r>
              <a:rPr lang="sr-Latn-CS" b="1" dirty="0" smtClean="0">
                <a:solidFill>
                  <a:srgbClr val="FF0000"/>
                </a:solidFill>
              </a:rPr>
              <a:t>smenjuju se 4 dodišnja doba</a:t>
            </a:r>
            <a:r>
              <a:rPr lang="sr-Latn-CS" dirty="0" smtClean="0"/>
              <a:t>:proleće, leto,jesen i zima.</a:t>
            </a:r>
          </a:p>
          <a:p>
            <a:r>
              <a:rPr lang="sr-Latn-CS" b="1" dirty="0" smtClean="0">
                <a:solidFill>
                  <a:srgbClr val="FF0000"/>
                </a:solidFill>
              </a:rPr>
              <a:t>Nemaju svi delovi sveta istu smenu godišnjih doba</a:t>
            </a:r>
            <a:r>
              <a:rPr lang="sr-Latn-CS" dirty="0" smtClean="0"/>
              <a:t>.Tako su prostori oko polova tokom cele godine hladni, dok prostori duž ekvatora cele godine topli.</a:t>
            </a:r>
          </a:p>
          <a:p>
            <a:r>
              <a:rPr lang="sr-Latn-CS" dirty="0" smtClean="0"/>
              <a:t>21.mart  sunčevi zraci padaju </a:t>
            </a:r>
            <a:r>
              <a:rPr lang="sr-Latn-CS" b="1" dirty="0" smtClean="0">
                <a:solidFill>
                  <a:srgbClr val="FF0000"/>
                </a:solidFill>
              </a:rPr>
              <a:t>pod pravim uglom na ekvator</a:t>
            </a:r>
          </a:p>
          <a:p>
            <a:r>
              <a:rPr lang="sr-Latn-CS" dirty="0" smtClean="0"/>
              <a:t>21/22 .jun sunčevi zraci padaju pod </a:t>
            </a:r>
            <a:r>
              <a:rPr lang="sr-Latn-CS" dirty="0" smtClean="0">
                <a:solidFill>
                  <a:srgbClr val="FF0000"/>
                </a:solidFill>
              </a:rPr>
              <a:t>pravim uglom na sev.povratnik 23,5 stepeni N</a:t>
            </a:r>
          </a:p>
          <a:p>
            <a:r>
              <a:rPr lang="sr-Latn-CS" dirty="0" smtClean="0"/>
              <a:t>23.septembar  sunčevi zraci padaju pod </a:t>
            </a:r>
            <a:r>
              <a:rPr lang="sr-Latn-CS" dirty="0" smtClean="0">
                <a:solidFill>
                  <a:srgbClr val="FF0000"/>
                </a:solidFill>
              </a:rPr>
              <a:t>pravim uglom na ekvator</a:t>
            </a:r>
          </a:p>
          <a:p>
            <a:r>
              <a:rPr lang="sr-Latn-CS" dirty="0" smtClean="0"/>
              <a:t>21/22. decembar sunčevi zraci padaju pod </a:t>
            </a:r>
            <a:r>
              <a:rPr lang="sr-Latn-CS" dirty="0" smtClean="0">
                <a:solidFill>
                  <a:srgbClr val="FF0000"/>
                </a:solidFill>
              </a:rPr>
              <a:t>pravim uglom na južni povratnik 23,5 stepen 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TOPLOTNI POJASEVI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Latn-CS" b="1" dirty="0" smtClean="0">
                <a:solidFill>
                  <a:srgbClr val="FF0000"/>
                </a:solidFill>
              </a:rPr>
              <a:t>PET TOPLOTNIH POJASEVA</a:t>
            </a:r>
            <a:r>
              <a:rPr lang="sr-Latn-CS" dirty="0" smtClean="0"/>
              <a:t>:</a:t>
            </a:r>
          </a:p>
          <a:p>
            <a:r>
              <a:rPr lang="sr-Latn-CS" dirty="0" smtClean="0"/>
              <a:t>1 ŽARKI</a:t>
            </a:r>
          </a:p>
          <a:p>
            <a:r>
              <a:rPr lang="sr-Latn-CS" dirty="0" smtClean="0"/>
              <a:t>2 UMERENA</a:t>
            </a:r>
          </a:p>
          <a:p>
            <a:r>
              <a:rPr lang="sr-Latn-CS" dirty="0" smtClean="0"/>
              <a:t>2 HLADNA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5868144" cy="436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1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Odlike toplotnih pojaseva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b="1" dirty="0" smtClean="0">
                <a:solidFill>
                  <a:srgbClr val="FF0000"/>
                </a:solidFill>
              </a:rPr>
              <a:t>Žarki</a:t>
            </a:r>
            <a:r>
              <a:rPr lang="sr-Latn-CS" dirty="0" smtClean="0"/>
              <a:t> –pojas visokih t , sunčevi zraci padaju pod skoro pravim uglom tokom cele godine.Nema pravilne smene godišnjih doba,velike su vrućine.</a:t>
            </a:r>
          </a:p>
          <a:p>
            <a:r>
              <a:rPr lang="sr-Latn-CS" b="1" dirty="0" smtClean="0">
                <a:solidFill>
                  <a:srgbClr val="FF0000"/>
                </a:solidFill>
              </a:rPr>
              <a:t>Umereni pojasevi </a:t>
            </a:r>
            <a:r>
              <a:rPr lang="sr-Latn-CS" dirty="0" smtClean="0"/>
              <a:t>– ugao pod kojim padaju sunčevi zraci se menja, ali </a:t>
            </a:r>
            <a:r>
              <a:rPr lang="sr-Latn-CS" b="1" dirty="0" smtClean="0">
                <a:solidFill>
                  <a:srgbClr val="FF0000"/>
                </a:solidFill>
              </a:rPr>
              <a:t>NIKADA ne iznosi 90 stepeni</a:t>
            </a:r>
            <a:r>
              <a:rPr lang="sr-Latn-CS" dirty="0" smtClean="0"/>
              <a:t> u odnosu na Zemljinu površinu.Ovde postoji pravilna smena godišnjih doba,a trajanje obdanice i noći varira.</a:t>
            </a:r>
          </a:p>
          <a:p>
            <a:r>
              <a:rPr lang="sr-Latn-CS" b="1" dirty="0" smtClean="0">
                <a:solidFill>
                  <a:srgbClr val="FF0000"/>
                </a:solidFill>
              </a:rPr>
              <a:t>Hladni pojasevi- </a:t>
            </a:r>
            <a:r>
              <a:rPr lang="sr-Latn-CS" dirty="0" smtClean="0"/>
              <a:t>Sunčevi  zraci padaju pod malim uglom, pa je hladno tokom cele godine.Tokom godine se izdvajaju </a:t>
            </a:r>
            <a:r>
              <a:rPr lang="sr-Latn-CS" b="1" dirty="0" smtClean="0">
                <a:solidFill>
                  <a:srgbClr val="FF0000"/>
                </a:solidFill>
              </a:rPr>
              <a:t>POLARNI DAN </a:t>
            </a:r>
            <a:r>
              <a:rPr lang="sr-Latn-CS" dirty="0" smtClean="0"/>
              <a:t>osvetljeni deo godine</a:t>
            </a:r>
            <a:r>
              <a:rPr lang="sr-Latn-CS" b="1" dirty="0" smtClean="0">
                <a:solidFill>
                  <a:srgbClr val="FF0000"/>
                </a:solidFill>
              </a:rPr>
              <a:t>, POLARNA NOĆ </a:t>
            </a:r>
            <a:r>
              <a:rPr lang="sr-Latn-CS" dirty="0" smtClean="0"/>
              <a:t>– kada Sunce uopšte ne izlazi.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Slika polarne noći -Hamerfest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8165707" cy="46085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3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POLARNA SVETLOST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fenomen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naelektrisane</a:t>
            </a:r>
            <a:r>
              <a:rPr lang="en-US" dirty="0"/>
              <a:t> </a:t>
            </a:r>
            <a:r>
              <a:rPr lang="en-US" dirty="0" err="1"/>
              <a:t>cestice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svemira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privlace</a:t>
            </a:r>
            <a:r>
              <a:rPr lang="en-US" dirty="0"/>
              <a:t> </a:t>
            </a:r>
            <a:r>
              <a:rPr lang="en-US" dirty="0" err="1"/>
              <a:t>zemljini</a:t>
            </a:r>
            <a:r>
              <a:rPr lang="en-US" dirty="0"/>
              <a:t> </a:t>
            </a:r>
            <a:r>
              <a:rPr lang="en-US" dirty="0" err="1"/>
              <a:t>polovi</a:t>
            </a:r>
            <a:r>
              <a:rPr lang="en-US" dirty="0"/>
              <a:t>. Na </a:t>
            </a:r>
            <a:r>
              <a:rPr lang="en-US" dirty="0" err="1"/>
              <a:t>slici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Polarna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svetlost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Aberdina</a:t>
            </a:r>
            <a:r>
              <a:rPr lang="en-US" dirty="0"/>
              <a:t> 27. </a:t>
            </a:r>
            <a:r>
              <a:rPr lang="en-US" dirty="0" err="1"/>
              <a:t>novembra</a:t>
            </a:r>
            <a:r>
              <a:rPr lang="en-US" dirty="0"/>
              <a:t> 2003</a:t>
            </a:r>
            <a:r>
              <a:rPr lang="en-US" dirty="0" smtClean="0"/>
              <a:t>.</a:t>
            </a:r>
            <a:endParaRPr lang="sr-Latn-CS" dirty="0" smtClean="0"/>
          </a:p>
          <a:p>
            <a:r>
              <a:rPr lang="sr-Latn-CS" dirty="0"/>
              <a:t>                                         </a:t>
            </a:r>
            <a:r>
              <a:rPr lang="sr-Latn-CS" dirty="0" smtClean="0"/>
              <a:t>Aberdin</a:t>
            </a:r>
            <a:r>
              <a:rPr lang="sr-Latn-CS" dirty="0"/>
              <a:t>, </a:t>
            </a:r>
            <a:r>
              <a:rPr lang="sr-Latn-CS" dirty="0" smtClean="0"/>
              <a:t>21</a:t>
            </a:r>
            <a:r>
              <a:rPr lang="sr-Latn-CS" dirty="0"/>
              <a:t>. januar </a:t>
            </a:r>
            <a:r>
              <a:rPr lang="sr-Latn-CS" dirty="0" smtClean="0"/>
              <a:t>2005</a:t>
            </a:r>
          </a:p>
          <a:p>
            <a:r>
              <a:rPr lang="sr-Latn-CS" dirty="0"/>
              <a:t> </a:t>
            </a:r>
            <a:r>
              <a:rPr lang="sr-Latn-CS" dirty="0" smtClean="0"/>
              <a:t>                                         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3810000" cy="2552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744416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370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  REVOLUCIJA ZEMLJE   </vt:lpstr>
      <vt:lpstr>Revolucija Zemlje -pojam</vt:lpstr>
      <vt:lpstr>Posledice revolucije Zemlje</vt:lpstr>
      <vt:lpstr>Nejednako trajanje obdanice i noći</vt:lpstr>
      <vt:lpstr>Smena godišnjih doba</vt:lpstr>
      <vt:lpstr>TOPLOTNI POJASEVI</vt:lpstr>
      <vt:lpstr>Odlike toplotnih pojaseva</vt:lpstr>
      <vt:lpstr>Slika polarne noći -Hamerfest</vt:lpstr>
      <vt:lpstr>POLARNA SVETLOST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REVOLUCIJA ZEMLJE</dc:title>
  <dc:creator>CHANGE_ME1</dc:creator>
  <cp:lastModifiedBy>CHANGE_ME1</cp:lastModifiedBy>
  <cp:revision>13</cp:revision>
  <dcterms:created xsi:type="dcterms:W3CDTF">2012-01-02T13:43:15Z</dcterms:created>
  <dcterms:modified xsi:type="dcterms:W3CDTF">2012-01-12T14:31:33Z</dcterms:modified>
</cp:coreProperties>
</file>