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6" name="Shape 24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4" name="Shape 25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1" name="Shape 26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2" name="Shape 2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9" name="Shape 27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sr-Cyrl-ME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r-Cyrl-M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r-Cyrl-M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sr-Cyrl-ME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sr-Cyrl-ME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r-Cyrl-M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r-Cyrl-M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r-Cyrl-M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r-Cyrl-M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r-Cyrl-M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r-Cyrl-M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sr-Cyrl-ME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jpg"/><Relationship Id="rId4" Type="http://schemas.openxmlformats.org/officeDocument/2006/relationships/image" Target="../media/image00.gif"/><Relationship Id="rId9" Type="http://schemas.openxmlformats.org/officeDocument/2006/relationships/image" Target="../media/image05.jpg"/><Relationship Id="rId5" Type="http://schemas.openxmlformats.org/officeDocument/2006/relationships/image" Target="../media/image02.jpg"/><Relationship Id="rId6" Type="http://schemas.openxmlformats.org/officeDocument/2006/relationships/image" Target="../media/image04.gif"/><Relationship Id="rId7" Type="http://schemas.openxmlformats.org/officeDocument/2006/relationships/image" Target="../media/image03.gif"/><Relationship Id="rId8" Type="http://schemas.openxmlformats.org/officeDocument/2006/relationships/image" Target="../media/image06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8.png"/><Relationship Id="rId4" Type="http://schemas.openxmlformats.org/officeDocument/2006/relationships/image" Target="../media/image3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6.gif"/><Relationship Id="rId4" Type="http://schemas.openxmlformats.org/officeDocument/2006/relationships/image" Target="../media/image22.gif"/><Relationship Id="rId5" Type="http://schemas.openxmlformats.org/officeDocument/2006/relationships/image" Target="../media/image2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3.gif"/><Relationship Id="rId4" Type="http://schemas.openxmlformats.org/officeDocument/2006/relationships/image" Target="../media/image3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2.png"/><Relationship Id="rId4" Type="http://schemas.openxmlformats.org/officeDocument/2006/relationships/image" Target="../media/image02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7.png"/><Relationship Id="rId4" Type="http://schemas.openxmlformats.org/officeDocument/2006/relationships/image" Target="../media/image3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4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8.jpg"/><Relationship Id="rId4" Type="http://schemas.openxmlformats.org/officeDocument/2006/relationships/image" Target="../media/image1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2.gif"/></Relationships>
</file>

<file path=ppt/slides/_rels/slide6.xml.rels><?xml version="1.0" encoding="UTF-8" standalone="yes"?><Relationships xmlns="http://schemas.openxmlformats.org/package/2006/relationships"><Relationship Id="rId20" Type="http://schemas.openxmlformats.org/officeDocument/2006/relationships/image" Target="../media/image25.png"/><Relationship Id="rId11" Type="http://schemas.openxmlformats.org/officeDocument/2006/relationships/image" Target="../media/image23.gif"/><Relationship Id="rId10" Type="http://schemas.openxmlformats.org/officeDocument/2006/relationships/image" Target="../media/image16.gif"/><Relationship Id="rId13" Type="http://schemas.openxmlformats.org/officeDocument/2006/relationships/image" Target="../media/image18.gif"/><Relationship Id="rId12" Type="http://schemas.openxmlformats.org/officeDocument/2006/relationships/image" Target="../media/image19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9.jpg"/><Relationship Id="rId4" Type="http://schemas.openxmlformats.org/officeDocument/2006/relationships/image" Target="../media/image12.png"/><Relationship Id="rId9" Type="http://schemas.openxmlformats.org/officeDocument/2006/relationships/image" Target="../media/image29.gif"/><Relationship Id="rId15" Type="http://schemas.openxmlformats.org/officeDocument/2006/relationships/image" Target="../media/image21.gif"/><Relationship Id="rId14" Type="http://schemas.openxmlformats.org/officeDocument/2006/relationships/image" Target="../media/image20.gif"/><Relationship Id="rId17" Type="http://schemas.openxmlformats.org/officeDocument/2006/relationships/image" Target="../media/image24.gif"/><Relationship Id="rId16" Type="http://schemas.openxmlformats.org/officeDocument/2006/relationships/image" Target="../media/image27.gif"/><Relationship Id="rId5" Type="http://schemas.openxmlformats.org/officeDocument/2006/relationships/image" Target="../media/image13.gif"/><Relationship Id="rId19" Type="http://schemas.openxmlformats.org/officeDocument/2006/relationships/image" Target="../media/image22.gif"/><Relationship Id="rId6" Type="http://schemas.openxmlformats.org/officeDocument/2006/relationships/image" Target="../media/image11.gif"/><Relationship Id="rId18" Type="http://schemas.openxmlformats.org/officeDocument/2006/relationships/image" Target="../media/image26.gif"/><Relationship Id="rId7" Type="http://schemas.openxmlformats.org/officeDocument/2006/relationships/image" Target="../media/image10.gif"/><Relationship Id="rId8" Type="http://schemas.openxmlformats.org/officeDocument/2006/relationships/image" Target="../media/image17.gif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9.jpg"/><Relationship Id="rId4" Type="http://schemas.openxmlformats.org/officeDocument/2006/relationships/image" Target="../media/image26.gif"/><Relationship Id="rId5" Type="http://schemas.openxmlformats.org/officeDocument/2006/relationships/image" Target="../media/image16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9.jpg"/><Relationship Id="rId4" Type="http://schemas.openxmlformats.org/officeDocument/2006/relationships/image" Target="../media/image27.gif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9.jpg"/><Relationship Id="rId4" Type="http://schemas.openxmlformats.org/officeDocument/2006/relationships/image" Target="../media/image27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0" y="0"/>
            <a:ext cx="9144000" cy="20573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sr-Cyrl-ME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Данас ћемо мало гледати цртане филмове 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humb.jpg" id="86" name="Shape 8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828800"/>
            <a:ext cx="3524249" cy="23812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TRU_img2_kralj.gif" id="87" name="Shape 8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4191000"/>
            <a:ext cx="2694494" cy="26669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trumpfeta.jpg" id="88" name="Shape 8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819400" y="4267201"/>
            <a:ext cx="1871964" cy="2590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TRU_img7_radnik.gif" id="89" name="Shape 8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343400" y="4191001"/>
            <a:ext cx="3146676" cy="26669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TRU_img8_pjesnik.gif" id="90" name="Shape 9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086599" y="4267200"/>
            <a:ext cx="2337531" cy="2590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s (2).jpg" id="91" name="Shape 9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505200" y="1828800"/>
            <a:ext cx="2466974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s (9).jpg" id="92" name="Shape 9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943600" y="1828800"/>
            <a:ext cx="3200399" cy="23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/>
        </p:nvSpPr>
        <p:spPr>
          <a:xfrm>
            <a:off x="3276600" y="3124200"/>
            <a:ext cx="2743199" cy="6857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6781800" y="62484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" name="Shape 177"/>
          <p:cNvSpPr/>
          <p:nvPr/>
        </p:nvSpPr>
        <p:spPr>
          <a:xfrm>
            <a:off x="6400800" y="56388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8" name="Shape 178"/>
          <p:cNvSpPr/>
          <p:nvPr/>
        </p:nvSpPr>
        <p:spPr>
          <a:xfrm>
            <a:off x="6019800" y="50292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5562600" y="44196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Shape 180"/>
          <p:cNvSpPr/>
          <p:nvPr/>
        </p:nvSpPr>
        <p:spPr>
          <a:xfrm>
            <a:off x="5029200" y="38100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1" name="Shape 181"/>
          <p:cNvSpPr/>
          <p:nvPr/>
        </p:nvSpPr>
        <p:spPr>
          <a:xfrm>
            <a:off x="990600" y="62484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1371600" y="56388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1752600" y="50292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Shape 184"/>
          <p:cNvSpPr/>
          <p:nvPr/>
        </p:nvSpPr>
        <p:spPr>
          <a:xfrm>
            <a:off x="2209800" y="44196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5" name="Shape 185"/>
          <p:cNvSpPr/>
          <p:nvPr/>
        </p:nvSpPr>
        <p:spPr>
          <a:xfrm>
            <a:off x="2743200" y="38100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5029200" y="25908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5486400" y="19812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5943600" y="13716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9" name="Shape 189"/>
          <p:cNvSpPr/>
          <p:nvPr/>
        </p:nvSpPr>
        <p:spPr>
          <a:xfrm>
            <a:off x="6400800" y="7620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0" name="Shape 190"/>
          <p:cNvSpPr/>
          <p:nvPr/>
        </p:nvSpPr>
        <p:spPr>
          <a:xfrm>
            <a:off x="6781800" y="1524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Shape 191"/>
          <p:cNvSpPr/>
          <p:nvPr/>
        </p:nvSpPr>
        <p:spPr>
          <a:xfrm>
            <a:off x="2743200" y="25908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2" name="Shape 192"/>
          <p:cNvSpPr/>
          <p:nvPr/>
        </p:nvSpPr>
        <p:spPr>
          <a:xfrm>
            <a:off x="2286000" y="19812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" name="Shape 193"/>
          <p:cNvSpPr/>
          <p:nvPr/>
        </p:nvSpPr>
        <p:spPr>
          <a:xfrm>
            <a:off x="1828800" y="13716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4" name="Shape 194"/>
          <p:cNvSpPr txBox="1"/>
          <p:nvPr/>
        </p:nvSpPr>
        <p:spPr>
          <a:xfrm>
            <a:off x="6477000" y="5715000"/>
            <a:ext cx="12191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sr-Cyrl-M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Растко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6096000" y="5105400"/>
            <a:ext cx="12191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sr-Cyrl-M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Врачар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5638800" y="4495800"/>
            <a:ext cx="12191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sr-Cyrl-M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највећи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4953000" y="3733800"/>
            <a:ext cx="1524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sr-Cyrl-ME" sz="1800">
                <a:solidFill>
                  <a:srgbClr val="92CCDC"/>
                </a:solidFill>
                <a:latin typeface="Calibri"/>
                <a:ea typeface="Calibri"/>
                <a:cs typeface="Calibri"/>
                <a:sym typeface="Calibri"/>
              </a:rPr>
              <a:t>Храм Светог Саве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1066800" y="6324600"/>
            <a:ext cx="12191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sr-Cyrl-M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зоо-врт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1295400" y="5715000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sr-Cyrl-M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Победник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1600200" y="4953000"/>
            <a:ext cx="167639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sr-Cyrl-M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Небојшина  кула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2286000" y="4343400"/>
            <a:ext cx="121919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sr-Cyrl-M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Војни музеј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2590800" y="3886200"/>
            <a:ext cx="160019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sr-Cyrl-ME" sz="1800">
                <a:solidFill>
                  <a:srgbClr val="92CCDC"/>
                </a:solidFill>
                <a:latin typeface="Calibri"/>
                <a:ea typeface="Calibri"/>
                <a:cs typeface="Calibri"/>
                <a:sym typeface="Calibri"/>
              </a:rPr>
              <a:t>Калемегдан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3581400" y="3087468"/>
            <a:ext cx="213359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sr-Cyrl-ME" sz="3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Београд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2743200" y="2438400"/>
            <a:ext cx="13715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sr-Cyrl-ME" sz="2000">
                <a:solidFill>
                  <a:srgbClr val="92CCDC"/>
                </a:solidFill>
                <a:latin typeface="Calibri"/>
                <a:ea typeface="Calibri"/>
                <a:cs typeface="Calibri"/>
                <a:sym typeface="Calibri"/>
              </a:rPr>
              <a:t>главни град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5105400" y="2667000"/>
            <a:ext cx="121919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sr-Cyrl-ME" sz="1800">
                <a:solidFill>
                  <a:srgbClr val="92CCDC"/>
                </a:solidFill>
                <a:latin typeface="Calibri"/>
                <a:ea typeface="Calibri"/>
                <a:cs typeface="Calibri"/>
                <a:sym typeface="Calibri"/>
              </a:rPr>
              <a:t>Србија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5410200" y="1905000"/>
            <a:ext cx="1524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sr-Cyrl-M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црвена-плава-бела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6477000" y="838200"/>
            <a:ext cx="137159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sr-Cyrl-M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отаџбина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5791200" y="1295400"/>
            <a:ext cx="160019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sr-Cyrl-M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Боже правде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6781800" y="228600"/>
            <a:ext cx="137159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sr-Cyrl-M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домовина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2209800" y="2057400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sr-Cyrl-M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метропола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1905000" y="1447800"/>
            <a:ext cx="121919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sr-Cyrl-M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Париз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6629400" y="6324600"/>
            <a:ext cx="167639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sr-Cyrl-ME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православље</a:t>
            </a:r>
          </a:p>
        </p:txBody>
      </p:sp>
      <p:sp>
        <p:nvSpPr>
          <p:cNvPr id="213" name="Shape 213"/>
          <p:cNvSpPr/>
          <p:nvPr/>
        </p:nvSpPr>
        <p:spPr>
          <a:xfrm>
            <a:off x="1371600" y="7620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4" name="Shape 214"/>
          <p:cNvSpPr txBox="1"/>
          <p:nvPr/>
        </p:nvSpPr>
        <p:spPr>
          <a:xfrm>
            <a:off x="1447800" y="838200"/>
            <a:ext cx="121919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sr-Cyrl-M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Беч</a:t>
            </a:r>
          </a:p>
        </p:txBody>
      </p:sp>
      <p:sp>
        <p:nvSpPr>
          <p:cNvPr id="215" name="Shape 215"/>
          <p:cNvSpPr/>
          <p:nvPr/>
        </p:nvSpPr>
        <p:spPr>
          <a:xfrm>
            <a:off x="990600" y="1524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6" name="Shape 216"/>
          <p:cNvSpPr txBox="1"/>
          <p:nvPr/>
        </p:nvSpPr>
        <p:spPr>
          <a:xfrm>
            <a:off x="990600" y="152400"/>
            <a:ext cx="137159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sr-Cyrl-M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Скопље</a:t>
            </a:r>
          </a:p>
        </p:txBody>
      </p:sp>
      <p:sp>
        <p:nvSpPr>
          <p:cNvPr id="217" name="Shape 217"/>
          <p:cNvSpPr/>
          <p:nvPr/>
        </p:nvSpPr>
        <p:spPr>
          <a:xfrm>
            <a:off x="5029200" y="38100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</a:t>
            </a:r>
          </a:p>
        </p:txBody>
      </p:sp>
      <p:sp>
        <p:nvSpPr>
          <p:cNvPr id="218" name="Shape 218"/>
          <p:cNvSpPr/>
          <p:nvPr/>
        </p:nvSpPr>
        <p:spPr>
          <a:xfrm>
            <a:off x="2743200" y="25908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</a:p>
        </p:txBody>
      </p:sp>
      <p:sp>
        <p:nvSpPr>
          <p:cNvPr id="219" name="Shape 219"/>
          <p:cNvSpPr/>
          <p:nvPr/>
        </p:nvSpPr>
        <p:spPr>
          <a:xfrm>
            <a:off x="1371600" y="56388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 2</a:t>
            </a:r>
          </a:p>
        </p:txBody>
      </p:sp>
      <p:sp>
        <p:nvSpPr>
          <p:cNvPr id="220" name="Shape 220"/>
          <p:cNvSpPr/>
          <p:nvPr/>
        </p:nvSpPr>
        <p:spPr>
          <a:xfrm>
            <a:off x="1752600" y="50292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 3</a:t>
            </a:r>
          </a:p>
        </p:txBody>
      </p:sp>
      <p:sp>
        <p:nvSpPr>
          <p:cNvPr id="221" name="Shape 221"/>
          <p:cNvSpPr/>
          <p:nvPr/>
        </p:nvSpPr>
        <p:spPr>
          <a:xfrm>
            <a:off x="2209800" y="44196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 4</a:t>
            </a:r>
          </a:p>
        </p:txBody>
      </p:sp>
      <p:sp>
        <p:nvSpPr>
          <p:cNvPr id="222" name="Shape 222"/>
          <p:cNvSpPr/>
          <p:nvPr/>
        </p:nvSpPr>
        <p:spPr>
          <a:xfrm>
            <a:off x="2743200" y="38100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</a:p>
        </p:txBody>
      </p:sp>
      <p:sp>
        <p:nvSpPr>
          <p:cNvPr id="223" name="Shape 223"/>
          <p:cNvSpPr/>
          <p:nvPr/>
        </p:nvSpPr>
        <p:spPr>
          <a:xfrm>
            <a:off x="6400800" y="56388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 2</a:t>
            </a:r>
          </a:p>
        </p:txBody>
      </p:sp>
      <p:sp>
        <p:nvSpPr>
          <p:cNvPr id="224" name="Shape 224"/>
          <p:cNvSpPr/>
          <p:nvPr/>
        </p:nvSpPr>
        <p:spPr>
          <a:xfrm>
            <a:off x="6019800" y="50292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 3</a:t>
            </a:r>
          </a:p>
        </p:txBody>
      </p:sp>
      <p:sp>
        <p:nvSpPr>
          <p:cNvPr id="225" name="Shape 225"/>
          <p:cNvSpPr/>
          <p:nvPr/>
        </p:nvSpPr>
        <p:spPr>
          <a:xfrm>
            <a:off x="5562600" y="44196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 4</a:t>
            </a:r>
          </a:p>
        </p:txBody>
      </p:sp>
      <p:sp>
        <p:nvSpPr>
          <p:cNvPr id="226" name="Shape 226"/>
          <p:cNvSpPr/>
          <p:nvPr/>
        </p:nvSpPr>
        <p:spPr>
          <a:xfrm>
            <a:off x="1371600" y="7620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2</a:t>
            </a:r>
          </a:p>
        </p:txBody>
      </p:sp>
      <p:sp>
        <p:nvSpPr>
          <p:cNvPr id="227" name="Shape 227"/>
          <p:cNvSpPr/>
          <p:nvPr/>
        </p:nvSpPr>
        <p:spPr>
          <a:xfrm>
            <a:off x="1828800" y="13716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3</a:t>
            </a:r>
          </a:p>
        </p:txBody>
      </p:sp>
      <p:sp>
        <p:nvSpPr>
          <p:cNvPr id="228" name="Shape 228"/>
          <p:cNvSpPr/>
          <p:nvPr/>
        </p:nvSpPr>
        <p:spPr>
          <a:xfrm>
            <a:off x="2286000" y="19812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4</a:t>
            </a:r>
          </a:p>
        </p:txBody>
      </p:sp>
      <p:sp>
        <p:nvSpPr>
          <p:cNvPr id="229" name="Shape 229"/>
          <p:cNvSpPr/>
          <p:nvPr/>
        </p:nvSpPr>
        <p:spPr>
          <a:xfrm>
            <a:off x="5486400" y="19812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 4</a:t>
            </a:r>
          </a:p>
        </p:txBody>
      </p:sp>
      <p:sp>
        <p:nvSpPr>
          <p:cNvPr id="230" name="Shape 230"/>
          <p:cNvSpPr/>
          <p:nvPr/>
        </p:nvSpPr>
        <p:spPr>
          <a:xfrm>
            <a:off x="6400800" y="7620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 2</a:t>
            </a:r>
          </a:p>
        </p:txBody>
      </p:sp>
      <p:sp>
        <p:nvSpPr>
          <p:cNvPr id="231" name="Shape 231"/>
          <p:cNvSpPr/>
          <p:nvPr/>
        </p:nvSpPr>
        <p:spPr>
          <a:xfrm>
            <a:off x="5029200" y="25908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</a:t>
            </a:r>
          </a:p>
        </p:txBody>
      </p:sp>
      <p:sp>
        <p:nvSpPr>
          <p:cNvPr id="232" name="Shape 232"/>
          <p:cNvSpPr/>
          <p:nvPr/>
        </p:nvSpPr>
        <p:spPr>
          <a:xfrm>
            <a:off x="5943600" y="13716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 3</a:t>
            </a:r>
          </a:p>
        </p:txBody>
      </p:sp>
      <p:sp>
        <p:nvSpPr>
          <p:cNvPr id="233" name="Shape 233"/>
          <p:cNvSpPr/>
          <p:nvPr/>
        </p:nvSpPr>
        <p:spPr>
          <a:xfrm>
            <a:off x="990600" y="1524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1</a:t>
            </a:r>
          </a:p>
        </p:txBody>
      </p:sp>
      <p:sp>
        <p:nvSpPr>
          <p:cNvPr id="234" name="Shape 234"/>
          <p:cNvSpPr/>
          <p:nvPr/>
        </p:nvSpPr>
        <p:spPr>
          <a:xfrm>
            <a:off x="6781800" y="1524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 1</a:t>
            </a:r>
          </a:p>
        </p:txBody>
      </p:sp>
      <p:sp>
        <p:nvSpPr>
          <p:cNvPr id="235" name="Shape 235"/>
          <p:cNvSpPr/>
          <p:nvPr/>
        </p:nvSpPr>
        <p:spPr>
          <a:xfrm>
            <a:off x="990600" y="62484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 1</a:t>
            </a:r>
          </a:p>
        </p:txBody>
      </p:sp>
      <p:sp>
        <p:nvSpPr>
          <p:cNvPr id="236" name="Shape 236"/>
          <p:cNvSpPr/>
          <p:nvPr/>
        </p:nvSpPr>
        <p:spPr>
          <a:xfrm>
            <a:off x="6781800" y="6248400"/>
            <a:ext cx="1371599" cy="53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 1</a:t>
            </a:r>
          </a:p>
        </p:txBody>
      </p:sp>
      <p:sp>
        <p:nvSpPr>
          <p:cNvPr id="237" name="Shape 237"/>
          <p:cNvSpPr/>
          <p:nvPr/>
        </p:nvSpPr>
        <p:spPr>
          <a:xfrm>
            <a:off x="3276600" y="3124200"/>
            <a:ext cx="2743199" cy="6857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КОНАЧНО РЕШЕЊЕ</a:t>
            </a:r>
          </a:p>
        </p:txBody>
      </p:sp>
      <p:sp>
        <p:nvSpPr>
          <p:cNvPr id="238" name="Shape 238"/>
          <p:cNvSpPr/>
          <p:nvPr/>
        </p:nvSpPr>
        <p:spPr>
          <a:xfrm>
            <a:off x="1981200" y="152400"/>
            <a:ext cx="5255029" cy="92333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 cap="flat" cmpd="sng" w="17775">
                  <a:solidFill>
                    <a:srgbClr val="FFFFFF"/>
                  </a:solidFill>
                  <a:prstDash val="solid"/>
                  <a:miter/>
                  <a:headEnd len="med" w="med" type="none"/>
                  <a:tailEnd len="med" w="med" type="none"/>
                </a:ln>
                <a:gradFill>
                  <a:gsLst>
                    <a:gs pos="0">
                      <a:srgbClr val="515151"/>
                    </a:gs>
                    <a:gs pos="49000">
                      <a:srgbClr val="585858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alibri"/>
              </a:rPr>
              <a:t>БРАВО!!</a:t>
            </a:r>
          </a:p>
        </p:txBody>
      </p:sp>
      <p:pic>
        <p:nvPicPr>
          <p:cNvPr id="239" name="Shape 2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0" y="0"/>
            <a:ext cx="304799" cy="304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Shape 2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0" y="304800"/>
            <a:ext cx="304799" cy="304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Shape 2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0" y="685800"/>
            <a:ext cx="304799" cy="304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Shape 2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0" y="1066800"/>
            <a:ext cx="304799" cy="304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Shape 2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144000" y="1447800"/>
            <a:ext cx="304799" cy="30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8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0"/>
                            </p:stCondLst>
                            <p:childTnLst>
                              <p:par>
                                <p:cTn fill="hold" nodeType="after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hg\AppData\Local\Temp\Rar$DI13.952\0060.gif" id="248" name="Shape 2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752600"/>
            <a:ext cx="4800600" cy="51053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hg\AppData\Local\Temp\Rar$DI41.656\0063.gif" id="249" name="Shape 2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62600" y="1524000"/>
            <a:ext cx="3581399" cy="5333999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Shape 250"/>
          <p:cNvSpPr/>
          <p:nvPr/>
        </p:nvSpPr>
        <p:spPr>
          <a:xfrm>
            <a:off x="2057400" y="0"/>
            <a:ext cx="6705599" cy="2362200"/>
          </a:xfrm>
          <a:prstGeom prst="cloudCallout">
            <a:avLst>
              <a:gd fmla="val 9009" name="adj1"/>
              <a:gd fmla="val 83519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sr-Cyrl-M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Браво! Погодили сте! Из Плавог Села одох у бели град-Београд. Желим да сазнам што више о њему. Сада знам само да је главни град Републике Србије. Тамо ме чекају ученици IV/2 који ће ми помоћи. Јавићу вам се разгледницом. Ћаоооооо!!!</a:t>
            </a:r>
          </a:p>
        </p:txBody>
      </p:sp>
      <p:pic>
        <p:nvPicPr>
          <p:cNvPr id="251" name="Shape 25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839200" y="0"/>
            <a:ext cx="304799" cy="30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hg\AppData\Local\Temp\Rar$DI25.064\0025.gif" id="256" name="Shape 2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352800"/>
            <a:ext cx="5181600" cy="3505200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Shape 257"/>
          <p:cNvSpPr/>
          <p:nvPr/>
        </p:nvSpPr>
        <p:spPr>
          <a:xfrm>
            <a:off x="2743200" y="0"/>
            <a:ext cx="6172199" cy="3657600"/>
          </a:xfrm>
          <a:prstGeom prst="cloudCallout">
            <a:avLst>
              <a:gd fmla="val -42602" name="adj1"/>
              <a:gd fmla="val 51872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sr-Cyrl-M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Одакле да кренем? Хммм.... Не знам његов географски положај...од када се појављује као насеље...какав саобраћај је заступљен....које делатности су развијене...манифестације у Београду.. ...знаменитости... Све ми се у глави помешало....Јаоооо, одакле да кренем?</a:t>
            </a:r>
          </a:p>
        </p:txBody>
      </p:sp>
      <p:pic>
        <p:nvPicPr>
          <p:cNvPr id="258" name="Shape 25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39200" y="0"/>
            <a:ext cx="304799" cy="30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/>
          <p:nvPr/>
        </p:nvSpPr>
        <p:spPr>
          <a:xfrm>
            <a:off x="0" y="0"/>
            <a:ext cx="9144000" cy="18158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Прва група: ГЕОГРАФСКИ ПОЛОЖАЈ БЕОГРАДА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Пажљиво посматрај план Београда и географску карту Србије и одреди географски положај Београда ( према рекама, планини, границама) 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Посматрајући боје на географској карти одреди рељеф Београда ( прелазак Панонске низије у висију – родопски систем) 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Одреди повољности положаја Београда ( ушће Саве у Дунав, раскршће путева) 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 немој карти означи бојама и картографским знацима све елементе који одређују географски положај Београда.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4" name="Shape 264"/>
          <p:cNvSpPr/>
          <p:nvPr/>
        </p:nvSpPr>
        <p:spPr>
          <a:xfrm>
            <a:off x="0" y="1371600"/>
            <a:ext cx="9144000" cy="1600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1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Друга група: ПРОШЛОСТ БЕОГРАДА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Од када се појављује насеље на ушћу Саве у Дунав? На основу чега сазнајемо о томе?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Опиши Београд у време Келта и Римљана.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Када и одакле долазе Словени и како су назвали град?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Која места у Београду сведоче о освајањима Турака, Аустријанаца и Немаца?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5" name="Shape 265"/>
          <p:cNvSpPr/>
          <p:nvPr/>
        </p:nvSpPr>
        <p:spPr>
          <a:xfrm>
            <a:off x="0" y="2743200"/>
            <a:ext cx="9144000" cy="1600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Трећа група: АДМИНИСТРАТИВНИ И ИНДУСТРИЈСКИ ЦЕНТАР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 вама су слике зграда Скупштине Србије и Скупштине града Београда, јер је Београд и _____________________________________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Које се делатности обављају у скупштинама?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 вама су слике ИМТ и ИМЛЕК фабрика. Шта производе ове фабрике?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Шта закључујеш о развијености индустрије у Београду?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</a:t>
            </a:r>
          </a:p>
        </p:txBody>
      </p:sp>
      <p:sp>
        <p:nvSpPr>
          <p:cNvPr id="266" name="Shape 266"/>
          <p:cNvSpPr/>
          <p:nvPr/>
        </p:nvSpPr>
        <p:spPr>
          <a:xfrm>
            <a:off x="0" y="4114800"/>
            <a:ext cx="9144000" cy="13849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Четврта група: САОБРАЋАЈНИ ЦЕНТАР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 вама су слике Аеородрома Београд, Железничке и Аутобуске станице, Луке Београд. Које врсте саобраћаја су заступљене у Београду?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Пажљиво посматрај саобраћајну карту Србије. Одреди који су најважнији путни правци који пролазе кроз Београд.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Шта закључујеш о развијености саобраћаја у Београду?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Београд- царинска зона у Србији. Објасни!</a:t>
            </a:r>
          </a:p>
        </p:txBody>
      </p:sp>
      <p:sp>
        <p:nvSpPr>
          <p:cNvPr id="267" name="Shape 267"/>
          <p:cNvSpPr/>
          <p:nvPr/>
        </p:nvSpPr>
        <p:spPr>
          <a:xfrm>
            <a:off x="0" y="5533407"/>
            <a:ext cx="9144000" cy="11695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Пета група: КУЛТУРНИ, ОБРАЗОВНИ, ЗДРАВСТВЕНИ И СПОРТСКИ ЦЕНТРИ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Посматрај слике и одреди њихову намену.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Наведи које још установе припадају области образовања, културе, здравства и    спорта.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Шта закључујеш о развијености ових делатности у Београду?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sr-Cyrl-ME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Београд има развијен културно-уметнички и спортски живот. Које велике манифестације знаш?</a:t>
            </a:r>
          </a:p>
        </p:txBody>
      </p:sp>
      <p:pic>
        <p:nvPicPr>
          <p:cNvPr id="268" name="Shape 2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39200" y="6553200"/>
            <a:ext cx="304799" cy="3047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:\IV razred\PPD4\beograd-glavni grad srbije\strumfovi\strumpfeta.jpg" id="269" name="Shape 26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43800" y="5210175"/>
            <a:ext cx="1190624" cy="1647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type="title"/>
          </p:nvPr>
        </p:nvSpPr>
        <p:spPr>
          <a:xfrm>
            <a:off x="457200" y="274637"/>
            <a:ext cx="8229600" cy="26971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sr-Cyrl-ME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ушћу Саве у Дунав налази се </a:t>
            </a:r>
            <a:r>
              <a:rPr b="1" i="0" lang="sr-Cyrl-ME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Београд</a:t>
            </a:r>
            <a:r>
              <a:rPr b="0" i="0" lang="sr-Cyrl-ME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главни град Србије. Београд је вековима био раскрсница путева у овом делу Европе. Географски положај био је узрок његове веома бурне прошлости.Многи освајачи су се отимали о њега и често га рушили, али се он увек поново дизао и растао. У далекој прошлости освајали су га Келти, Римљани, Хуни, Авари, Турци...Данас је Београд модеран </a:t>
            </a:r>
            <a:r>
              <a:rPr b="0" i="0" lang="sr-Cyrl-ME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град</a:t>
            </a:r>
            <a:r>
              <a:rPr b="0" i="0" lang="sr-Cyrl-ME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Он је привредни центар и културно-просветни центар. Повољан положај омогућава Београду сталан развој и ширење. Број становника се стално повећава. Граде се фабрике, модернизује саобраћај, али је при томе веома важно водити рачуна о очувању и заштити животне средине.</a:t>
            </a:r>
            <a:br>
              <a:rPr b="0" i="0" lang="sr-Cyrl-ME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pic>
        <p:nvPicPr>
          <p:cNvPr id="275" name="Shape 2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97113" y="3086100"/>
            <a:ext cx="4548187" cy="685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Shape 276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3400" y="2686050"/>
            <a:ext cx="8001000" cy="371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type="ctrTitle"/>
          </p:nvPr>
        </p:nvSpPr>
        <p:spPr>
          <a:xfrm>
            <a:off x="685800" y="0"/>
            <a:ext cx="7772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sr-Cyrl-ME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Аутор: учитељица Слађа</a:t>
            </a:r>
          </a:p>
        </p:txBody>
      </p:sp>
      <p:sp>
        <p:nvSpPr>
          <p:cNvPr id="282" name="Shape 282"/>
          <p:cNvSpPr txBox="1"/>
          <p:nvPr>
            <p:ph idx="1" type="subTitle"/>
          </p:nvPr>
        </p:nvSpPr>
        <p:spPr>
          <a:xfrm>
            <a:off x="1371600" y="2286000"/>
            <a:ext cx="6400799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b="0" i="0" lang="sr-Cyrl-ME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19.9.2013.</a:t>
            </a:r>
          </a:p>
        </p:txBody>
      </p:sp>
      <p:pic>
        <p:nvPicPr>
          <p:cNvPr descr="ycog7nndi.gif" id="283" name="Shape 28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24200" y="4133850"/>
            <a:ext cx="2857499" cy="272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:\Pictures\slike za skolu\946356_453807668060710_1411017021_n.jpg" id="97" name="Shape 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/>
          <p:nvPr/>
        </p:nvSpPr>
        <p:spPr>
          <a:xfrm>
            <a:off x="5943600" y="0"/>
            <a:ext cx="2895600" cy="1904999"/>
          </a:xfrm>
          <a:prstGeom prst="cloudCallout">
            <a:avLst>
              <a:gd fmla="val -25331" name="adj1"/>
              <a:gd fmla="val 134990" name="adj2"/>
            </a:avLst>
          </a:prstGeom>
          <a:solidFill>
            <a:schemeClr val="accent1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sr-Cyrl-ME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Јесте ли добри???</a:t>
            </a:r>
          </a:p>
        </p:txBody>
      </p:sp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39200" y="0"/>
            <a:ext cx="304799" cy="30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:\Pictures\slike za skolu\483632_447066275341016_225233345_n.jpg" id="104" name="Shape 10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/>
          <p:nvPr/>
        </p:nvSpPr>
        <p:spPr>
          <a:xfrm>
            <a:off x="0" y="228600"/>
            <a:ext cx="2971799" cy="1904999"/>
          </a:xfrm>
          <a:prstGeom prst="cloudCallout">
            <a:avLst>
              <a:gd fmla="val 145811" name="adj1"/>
              <a:gd fmla="val 59103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sr-Cyrl-ME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Ево онда још мало ваших омиљених другара.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Shape 11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hg\AppData\Local\Temp\Rar$DI37.248\0063.gif" id="116" name="Shape 1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76800" y="0"/>
            <a:ext cx="42671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/>
          <p:nvPr/>
        </p:nvSpPr>
        <p:spPr>
          <a:xfrm>
            <a:off x="228600" y="228600"/>
            <a:ext cx="4648199" cy="3657600"/>
          </a:xfrm>
          <a:prstGeom prst="cloudCallout">
            <a:avLst>
              <a:gd fmla="val 69498" name="adj1"/>
              <a:gd fmla="val 1199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sr-Cyrl-ME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Баш сам лепа у овој хаљини. Идем сада код храста да им саопштим своју одлуку па се брзо враћам кући да се спакујем и крећем. Јупиии,   једва чекам да кренем!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12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hg\Desktop\hrast2-x.jpg" id="124" name="Shape 1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hg\Desktop\sunce.PNG" id="125" name="Shape 1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58000" y="0"/>
            <a:ext cx="2286000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hg\AppData\Local\Temp\Rar$DI81.096\0001.gif" id="126" name="Shape 1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724400" y="6486525"/>
            <a:ext cx="485775" cy="3714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hg\AppData\Local\Temp\Rar$DI98.096\0002.gif" id="127" name="Shape 12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010400" y="5943600"/>
            <a:ext cx="476249" cy="4762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hg\AppData\Local\Temp\Rar$DI59.096\0011.gif" id="128" name="Shape 12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828800" y="5334000"/>
            <a:ext cx="1276349" cy="10096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hg\AppData\Local\Temp\Rar$DI17.800\0024.gif" id="129" name="Shape 12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943600" y="5943600"/>
            <a:ext cx="1352550" cy="12287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hg\AppData\Local\Temp\Rar$DI11.800\0027.gif" id="130" name="Shape 13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048000" y="5181600"/>
            <a:ext cx="1104899" cy="12572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hg\AppData\Local\Temp\Rar$DI23.800\0030.gif" id="131" name="Shape 13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543800" y="5029200"/>
            <a:ext cx="1304924" cy="13049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hg\AppData\Local\Temp\Rar$DI47.504\0034.gif" id="132" name="Shape 13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0" y="5534025"/>
            <a:ext cx="1562099" cy="13239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hg\AppData\Local\Temp\Rar$DI53.504\0036.gif" id="133" name="Shape 133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447800" y="5534025"/>
            <a:ext cx="1000125" cy="13239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hg\AppData\Local\Temp\Rar$DI36.504\0040.gif" id="134" name="Shape 134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5791200" y="0"/>
            <a:ext cx="1571624" cy="13334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hg\AppData\Local\Temp\Rar$DI45.504\0057.gif" id="135" name="Shape 135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8296275" y="5429250"/>
            <a:ext cx="847725" cy="14287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hg\AppData\Local\Temp\Rar$DI21.320\graphics-smurfs-197159.gif" id="136" name="Shape 136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7239000" y="5410200"/>
            <a:ext cx="733425" cy="1028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hg\AppData\Local\Temp\Rar$DI97.024\graphics-smurfs-291481.gif" id="137" name="Shape 137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5181600" y="5543550"/>
            <a:ext cx="1104899" cy="13144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hg\AppData\Local\Temp\Rar$DI08.024\graphics-smurfs-420949.gif" id="138" name="Shape 138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0" y="0"/>
            <a:ext cx="1600199" cy="14287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hg\AppData\Local\Temp\Rar$DI22.024\graphics-smurfs-927172.gif" id="139" name="Shape 139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2362200" y="5524500"/>
            <a:ext cx="1333499" cy="1333499"/>
          </a:xfrm>
          <a:prstGeom prst="rect">
            <a:avLst/>
          </a:prstGeom>
          <a:noFill/>
          <a:ln>
            <a:noFill/>
          </a:ln>
        </p:spPr>
      </p:pic>
      <p:sp>
        <p:nvSpPr>
          <p:cNvPr descr="C:\Users\hg\AppData\Local\Temp\Rar$DI62.504\0063.gif" id="140" name="Shape 140"/>
          <p:cNvSpPr/>
          <p:nvPr/>
        </p:nvSpPr>
        <p:spPr>
          <a:xfrm>
            <a:off x="63500" y="-136525"/>
            <a:ext cx="3047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C:\Users\hg\AppData\Local\Temp\Rar$DI62.504\0063.gif" id="141" name="Shape 141"/>
          <p:cNvSpPr/>
          <p:nvPr/>
        </p:nvSpPr>
        <p:spPr>
          <a:xfrm>
            <a:off x="63500" y="-136525"/>
            <a:ext cx="3047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C:\Users\hg\AppData\Local\Temp\Rar$DI62.504\0063.gif" id="142" name="Shape 142"/>
          <p:cNvSpPr/>
          <p:nvPr/>
        </p:nvSpPr>
        <p:spPr>
          <a:xfrm>
            <a:off x="63500" y="-136525"/>
            <a:ext cx="3047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C:\Users\hg\AppData\Local\Temp\Rar$DI62.504\0063.gif" id="143" name="Shape 143"/>
          <p:cNvSpPr/>
          <p:nvPr/>
        </p:nvSpPr>
        <p:spPr>
          <a:xfrm>
            <a:off x="63500" y="-136525"/>
            <a:ext cx="3047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C:\Users\hg\AppData\Local\Temp\Rar$DI62.504\0063.gif" id="144" name="Shape 144"/>
          <p:cNvSpPr/>
          <p:nvPr/>
        </p:nvSpPr>
        <p:spPr>
          <a:xfrm>
            <a:off x="63500" y="-136525"/>
            <a:ext cx="3047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C:\Users\hg\AppData\Local\Temp\Rar$DI62.504\0063.gif" id="145" name="Shape 145"/>
          <p:cNvSpPr/>
          <p:nvPr/>
        </p:nvSpPr>
        <p:spPr>
          <a:xfrm>
            <a:off x="63500" y="-136525"/>
            <a:ext cx="3047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hg\AppData\Local\Temp\Rar$DI37.248\0063.gif" id="146" name="Shape 146"/>
          <p:cNvPicPr preferRelativeResize="0"/>
          <p:nvPr/>
        </p:nvPicPr>
        <p:blipFill rotWithShape="1">
          <a:blip r:embed="rId19">
            <a:alphaModFix/>
          </a:blip>
          <a:srcRect b="0" l="0" r="0" t="0"/>
          <a:stretch/>
        </p:blipFill>
        <p:spPr>
          <a:xfrm>
            <a:off x="3733800" y="5286375"/>
            <a:ext cx="1228724" cy="1571624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/>
          <p:nvPr/>
        </p:nvSpPr>
        <p:spPr>
          <a:xfrm>
            <a:off x="3048000" y="1676400"/>
            <a:ext cx="5394960" cy="3200399"/>
          </a:xfrm>
          <a:prstGeom prst="cloud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Драги моји, окупила сам вас да вам саопштим да ми је много досадно овде у нашем Плавом Селу. Нема ничега више занимљивог. Одлучила сам да мало путујем и нешто научим. Ако вас занима где путујем, мораћете да решите асоцијацију.  Јесте ли спремни?</a:t>
            </a:r>
          </a:p>
        </p:txBody>
      </p:sp>
      <p:pic>
        <p:nvPicPr>
          <p:cNvPr id="148" name="Shape 148"/>
          <p:cNvPicPr preferRelativeResize="0"/>
          <p:nvPr/>
        </p:nvPicPr>
        <p:blipFill rotWithShape="1">
          <a:blip r:embed="rId20">
            <a:alphaModFix/>
          </a:blip>
          <a:srcRect b="0" l="0" r="0" t="0"/>
          <a:stretch/>
        </p:blipFill>
        <p:spPr>
          <a:xfrm>
            <a:off x="8839200" y="0"/>
            <a:ext cx="304799" cy="30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hg\Desktop\hrast2-x.jpg" id="153" name="Shape 1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3998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hg\AppData\Local\Temp\Rar$DI22.024\graphics-smurfs-927172.gif" id="154" name="Shape 15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600" y="1447800"/>
            <a:ext cx="3352799" cy="541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/>
          <p:nvPr/>
        </p:nvSpPr>
        <p:spPr>
          <a:xfrm>
            <a:off x="3429000" y="609600"/>
            <a:ext cx="1904999" cy="1752600"/>
          </a:xfrm>
          <a:prstGeom prst="cloudCallout">
            <a:avLst>
              <a:gd fmla="val 100636" name="adj1"/>
              <a:gd fmla="val 97638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ДААААА!!!</a:t>
            </a:r>
          </a:p>
        </p:txBody>
      </p:sp>
      <p:pic>
        <p:nvPicPr>
          <p:cNvPr descr="C:\Users\hg\AppData\Local\Temp\Rar$DI23.800\0030.gif" id="156" name="Shape 15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72200" y="533400"/>
            <a:ext cx="2971799" cy="632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hg\Desktop\hrast2-x.jpg" id="161" name="Shape 1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hg\AppData\Local\Temp\Rar$DI97.024\graphics-smurfs-291481.gif" id="162" name="Shape 16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1828800"/>
            <a:ext cx="3848099" cy="5029199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Shape 163"/>
          <p:cNvSpPr/>
          <p:nvPr/>
        </p:nvSpPr>
        <p:spPr>
          <a:xfrm>
            <a:off x="5105400" y="381000"/>
            <a:ext cx="2819400" cy="1450847"/>
          </a:xfrm>
          <a:prstGeom prst="cloudCallout">
            <a:avLst>
              <a:gd fmla="val -112173" name="adj1"/>
              <a:gd fmla="val 185978" name="adj2"/>
            </a:avLst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 ви децо? Хоћете ли им помоћи?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hg\Desktop\hrast2-x.jpg" id="168" name="Shape 1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hg\AppData\Local\Temp\Rar$DI97.024\graphics-smurfs-291481.gif" id="169" name="Shape 16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1828800"/>
            <a:ext cx="3848099" cy="5029199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Shape 170"/>
          <p:cNvSpPr/>
          <p:nvPr/>
        </p:nvSpPr>
        <p:spPr>
          <a:xfrm>
            <a:off x="3505200" y="0"/>
            <a:ext cx="5638800" cy="4648199"/>
          </a:xfrm>
          <a:prstGeom prst="cloudCallout">
            <a:avLst>
              <a:gd fmla="val -57568" name="adj1"/>
              <a:gd fmla="val 32579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Асоцијацију ћемо решавати као и до сада, по гупама: један ред-једна група (екипа). Победник је екипа која има највише поена. Јесте ли спремни?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ME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Ја сам баш радознао где то Штрумфета путује.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